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01" r:id="rId2"/>
    <p:sldId id="521" r:id="rId3"/>
    <p:sldId id="570" r:id="rId4"/>
    <p:sldId id="642" r:id="rId5"/>
    <p:sldId id="643" r:id="rId6"/>
    <p:sldId id="644" r:id="rId7"/>
    <p:sldId id="645" r:id="rId8"/>
    <p:sldId id="646" r:id="rId9"/>
    <p:sldId id="647" r:id="rId10"/>
    <p:sldId id="690" r:id="rId11"/>
    <p:sldId id="648" r:id="rId12"/>
    <p:sldId id="649" r:id="rId13"/>
    <p:sldId id="650" r:id="rId14"/>
    <p:sldId id="691" r:id="rId15"/>
    <p:sldId id="651" r:id="rId16"/>
    <p:sldId id="652" r:id="rId17"/>
    <p:sldId id="653" r:id="rId18"/>
    <p:sldId id="654" r:id="rId19"/>
    <p:sldId id="655" r:id="rId20"/>
    <p:sldId id="692" r:id="rId21"/>
    <p:sldId id="656" r:id="rId22"/>
    <p:sldId id="657" r:id="rId23"/>
    <p:sldId id="658" r:id="rId24"/>
    <p:sldId id="659" r:id="rId25"/>
    <p:sldId id="660" r:id="rId26"/>
    <p:sldId id="661" r:id="rId27"/>
    <p:sldId id="693" r:id="rId28"/>
    <p:sldId id="662" r:id="rId29"/>
    <p:sldId id="663" r:id="rId30"/>
    <p:sldId id="664" r:id="rId31"/>
    <p:sldId id="665" r:id="rId32"/>
    <p:sldId id="666" r:id="rId33"/>
    <p:sldId id="667" r:id="rId34"/>
    <p:sldId id="668" r:id="rId35"/>
    <p:sldId id="669" r:id="rId36"/>
    <p:sldId id="670" r:id="rId37"/>
    <p:sldId id="671" r:id="rId38"/>
    <p:sldId id="672" r:id="rId39"/>
    <p:sldId id="673" r:id="rId40"/>
    <p:sldId id="674" r:id="rId41"/>
    <p:sldId id="675" r:id="rId42"/>
    <p:sldId id="676" r:id="rId43"/>
    <p:sldId id="695" r:id="rId44"/>
    <p:sldId id="677" r:id="rId45"/>
    <p:sldId id="694" r:id="rId46"/>
    <p:sldId id="696" r:id="rId47"/>
    <p:sldId id="678" r:id="rId48"/>
    <p:sldId id="679" r:id="rId49"/>
    <p:sldId id="680" r:id="rId50"/>
    <p:sldId id="681" r:id="rId51"/>
    <p:sldId id="682" r:id="rId52"/>
    <p:sldId id="683" r:id="rId53"/>
    <p:sldId id="697" r:id="rId54"/>
    <p:sldId id="684" r:id="rId55"/>
    <p:sldId id="685" r:id="rId56"/>
    <p:sldId id="686" r:id="rId57"/>
    <p:sldId id="687" r:id="rId58"/>
    <p:sldId id="688" r:id="rId59"/>
    <p:sldId id="689" r:id="rId60"/>
  </p:sldIdLst>
  <p:sldSz cx="9144000" cy="5143500" type="screen16x9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91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944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97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 smtClean="0"/>
              <a:t>Hadoop</a:t>
            </a:r>
            <a:r>
              <a:rPr lang="zh-CN" altLang="en-US" dirty="0"/>
              <a:t>：</a:t>
            </a:r>
            <a:r>
              <a:rPr lang="en-US" altLang="zh-CN" sz="1800" dirty="0">
                <a:solidFill>
                  <a:srgbClr val="C00000"/>
                </a:solidFill>
              </a:rPr>
              <a:t>Hadoop</a:t>
            </a:r>
            <a:r>
              <a:rPr lang="zh-CN" altLang="en-US" sz="1800" dirty="0">
                <a:solidFill>
                  <a:srgbClr val="C00000"/>
                </a:solidFill>
              </a:rPr>
              <a:t>的成绩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 algn="just"/>
            <a:r>
              <a:rPr lang="zh-CN" altLang="zh-CN" sz="1600" dirty="0">
                <a:solidFill>
                  <a:srgbClr val="000000"/>
                </a:solidFill>
              </a:rPr>
              <a:t>在</a:t>
            </a:r>
            <a:r>
              <a:rPr lang="en-US" altLang="zh-CN" sz="1600" dirty="0">
                <a:solidFill>
                  <a:srgbClr val="C00000"/>
                </a:solidFill>
              </a:rPr>
              <a:t>2008</a:t>
            </a:r>
            <a:r>
              <a:rPr lang="zh-CN" altLang="zh-CN" sz="1600" dirty="0">
                <a:solidFill>
                  <a:srgbClr val="C00000"/>
                </a:solidFill>
              </a:rPr>
              <a:t>年</a:t>
            </a:r>
            <a:r>
              <a:rPr lang="zh-CN" altLang="zh-CN" sz="1600" dirty="0">
                <a:solidFill>
                  <a:srgbClr val="000000"/>
                </a:solidFill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</a:rPr>
              <a:t>Yahoo</a:t>
            </a:r>
            <a:r>
              <a:rPr lang="zh-CN" altLang="zh-CN" sz="1600" dirty="0">
                <a:solidFill>
                  <a:srgbClr val="000000"/>
                </a:solidFill>
              </a:rPr>
              <a:t>公司使用一个拥有</a:t>
            </a:r>
            <a:r>
              <a:rPr lang="en-US" altLang="zh-CN" sz="1600" dirty="0">
                <a:solidFill>
                  <a:srgbClr val="000000"/>
                </a:solidFill>
              </a:rPr>
              <a:t>910</a:t>
            </a:r>
            <a:r>
              <a:rPr lang="zh-CN" altLang="zh-CN" sz="1600" dirty="0">
                <a:solidFill>
                  <a:srgbClr val="000000"/>
                </a:solidFill>
              </a:rPr>
              <a:t>个节点的</a:t>
            </a:r>
            <a:r>
              <a:rPr lang="en-US" altLang="zh-CN" sz="1600" dirty="0">
                <a:solidFill>
                  <a:srgbClr val="000000"/>
                </a:solidFill>
              </a:rPr>
              <a:t>Hadoop</a:t>
            </a:r>
            <a:r>
              <a:rPr lang="zh-CN" altLang="zh-CN" sz="1600" dirty="0">
                <a:solidFill>
                  <a:srgbClr val="000000"/>
                </a:solidFill>
              </a:rPr>
              <a:t>集群，在</a:t>
            </a:r>
            <a:r>
              <a:rPr lang="en-US" altLang="zh-CN" sz="1600" dirty="0">
                <a:solidFill>
                  <a:srgbClr val="000000"/>
                </a:solidFill>
              </a:rPr>
              <a:t>209</a:t>
            </a:r>
            <a:r>
              <a:rPr lang="zh-CN" altLang="zh-CN" sz="1600" dirty="0">
                <a:solidFill>
                  <a:srgbClr val="000000"/>
                </a:solidFill>
              </a:rPr>
              <a:t>秒内完成了</a:t>
            </a:r>
            <a:r>
              <a:rPr lang="en-US" altLang="zh-CN" sz="1600" dirty="0">
                <a:solidFill>
                  <a:srgbClr val="C00000"/>
                </a:solidFill>
              </a:rPr>
              <a:t>1TB</a:t>
            </a:r>
            <a:r>
              <a:rPr lang="zh-CN" altLang="zh-CN" sz="1600" dirty="0">
                <a:solidFill>
                  <a:srgbClr val="C00000"/>
                </a:solidFill>
              </a:rPr>
              <a:t>数据的排序</a:t>
            </a:r>
            <a:r>
              <a:rPr lang="zh-CN" altLang="zh-CN" sz="1600" dirty="0">
                <a:solidFill>
                  <a:srgbClr val="000000"/>
                </a:solidFill>
              </a:rPr>
              <a:t>，打破了</a:t>
            </a:r>
            <a:r>
              <a:rPr lang="en-US" altLang="zh-CN" sz="1600" dirty="0">
                <a:solidFill>
                  <a:srgbClr val="000000"/>
                </a:solidFill>
              </a:rPr>
              <a:t>Terabyte Sort </a:t>
            </a:r>
            <a:r>
              <a:rPr lang="zh-CN" altLang="zh-CN" sz="1600" dirty="0">
                <a:solidFill>
                  <a:srgbClr val="000000"/>
                </a:solidFill>
              </a:rPr>
              <a:t>评测基准的记录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zh-CN" altLang="zh-CN" sz="1600" dirty="0">
                <a:solidFill>
                  <a:srgbClr val="000000"/>
                </a:solidFill>
              </a:rPr>
              <a:t>之前的记录是</a:t>
            </a:r>
            <a:r>
              <a:rPr lang="en-US" altLang="zh-CN" sz="1600" dirty="0">
                <a:solidFill>
                  <a:srgbClr val="000000"/>
                </a:solidFill>
              </a:rPr>
              <a:t>297</a:t>
            </a:r>
            <a:r>
              <a:rPr lang="zh-CN" altLang="zh-CN" sz="1600" dirty="0">
                <a:solidFill>
                  <a:srgbClr val="000000"/>
                </a:solidFill>
              </a:rPr>
              <a:t>秒</a:t>
            </a:r>
            <a:r>
              <a:rPr lang="en-US" altLang="zh-CN" sz="1600" dirty="0">
                <a:solidFill>
                  <a:srgbClr val="000000"/>
                </a:solidFill>
              </a:rPr>
              <a:t>)</a:t>
            </a:r>
          </a:p>
          <a:p>
            <a:pPr lvl="2" algn="just"/>
            <a:r>
              <a:rPr lang="zh-CN" altLang="zh-CN" sz="1400" dirty="0">
                <a:solidFill>
                  <a:srgbClr val="000000"/>
                </a:solidFill>
              </a:rPr>
              <a:t>这个事件的重要意义在于，这是用</a:t>
            </a:r>
            <a:r>
              <a:rPr lang="en-US" altLang="zh-CN" sz="1400" dirty="0">
                <a:solidFill>
                  <a:srgbClr val="000000"/>
                </a:solidFill>
              </a:rPr>
              <a:t>Java</a:t>
            </a:r>
            <a:r>
              <a:rPr lang="zh-CN" altLang="zh-CN" sz="1400" dirty="0">
                <a:solidFill>
                  <a:srgbClr val="000000"/>
                </a:solidFill>
              </a:rPr>
              <a:t>编写的开源程序，首次赢得</a:t>
            </a:r>
            <a:r>
              <a:rPr lang="en-US" altLang="zh-CN" sz="1400" dirty="0">
                <a:solidFill>
                  <a:srgbClr val="000000"/>
                </a:solidFill>
              </a:rPr>
              <a:t>Terabyte Sort </a:t>
            </a:r>
            <a:r>
              <a:rPr lang="zh-CN" altLang="zh-CN" sz="1400" dirty="0">
                <a:solidFill>
                  <a:srgbClr val="000000"/>
                </a:solidFill>
              </a:rPr>
              <a:t>评测基准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lvl="1" algn="just"/>
            <a:r>
              <a:rPr lang="zh-CN" altLang="zh-CN" sz="1600" dirty="0">
                <a:solidFill>
                  <a:srgbClr val="000000"/>
                </a:solidFill>
              </a:rPr>
              <a:t>在</a:t>
            </a:r>
            <a:r>
              <a:rPr lang="en-US" altLang="zh-CN" sz="1600" dirty="0">
                <a:solidFill>
                  <a:srgbClr val="000000"/>
                </a:solidFill>
              </a:rPr>
              <a:t>2011</a:t>
            </a:r>
            <a:r>
              <a:rPr lang="zh-CN" altLang="zh-CN" sz="1600" dirty="0">
                <a:solidFill>
                  <a:srgbClr val="000000"/>
                </a:solidFill>
              </a:rPr>
              <a:t>年</a:t>
            </a:r>
            <a:r>
              <a:rPr lang="en-US" altLang="zh-CN" sz="1600" dirty="0">
                <a:solidFill>
                  <a:srgbClr val="000000"/>
                </a:solidFill>
              </a:rPr>
              <a:t>3</a:t>
            </a:r>
            <a:r>
              <a:rPr lang="zh-CN" altLang="zh-CN" sz="1600" dirty="0">
                <a:solidFill>
                  <a:srgbClr val="000000"/>
                </a:solidFill>
              </a:rPr>
              <a:t>月，</a:t>
            </a:r>
            <a:r>
              <a:rPr lang="en-US" altLang="zh-CN" sz="1600" dirty="0">
                <a:solidFill>
                  <a:srgbClr val="000000"/>
                </a:solidFill>
              </a:rPr>
              <a:t>Media Guardian</a:t>
            </a:r>
            <a:r>
              <a:rPr lang="zh-CN" altLang="zh-CN" sz="1600" dirty="0">
                <a:solidFill>
                  <a:srgbClr val="000000"/>
                </a:solidFill>
              </a:rPr>
              <a:t>媒体集团，把年度创新奖</a:t>
            </a:r>
            <a:r>
              <a:rPr lang="en-US" altLang="zh-CN" sz="1600" dirty="0">
                <a:solidFill>
                  <a:srgbClr val="000000"/>
                </a:solidFill>
              </a:rPr>
              <a:t>(Innovation Awards of the Year)</a:t>
            </a:r>
            <a:r>
              <a:rPr lang="zh-CN" altLang="zh-CN" sz="1600" dirty="0">
                <a:solidFill>
                  <a:srgbClr val="000000"/>
                </a:solidFill>
              </a:rPr>
              <a:t>颁发给了</a:t>
            </a:r>
            <a:r>
              <a:rPr lang="en-US" altLang="zh-CN" sz="1600" dirty="0">
                <a:solidFill>
                  <a:srgbClr val="000000"/>
                </a:solidFill>
              </a:rPr>
              <a:t>Hadoop</a:t>
            </a:r>
            <a:r>
              <a:rPr lang="zh-CN" altLang="zh-CN" sz="1600" dirty="0">
                <a:solidFill>
                  <a:srgbClr val="000000"/>
                </a:solidFill>
              </a:rPr>
              <a:t>项目</a:t>
            </a:r>
            <a:r>
              <a:rPr lang="zh-CN" altLang="en-US" sz="1600" dirty="0">
                <a:solidFill>
                  <a:srgbClr val="000000"/>
                </a:solidFill>
              </a:rPr>
              <a:t>；</a:t>
            </a:r>
            <a:r>
              <a:rPr lang="zh-CN" altLang="zh-CN" sz="1600" dirty="0">
                <a:solidFill>
                  <a:srgbClr val="000000"/>
                </a:solidFill>
              </a:rPr>
              <a:t>评审委员会认为，</a:t>
            </a:r>
            <a:r>
              <a:rPr lang="en-US" altLang="zh-CN" sz="1600" dirty="0">
                <a:solidFill>
                  <a:srgbClr val="000000"/>
                </a:solidFill>
              </a:rPr>
              <a:t>Hadoop</a:t>
            </a:r>
            <a:r>
              <a:rPr lang="zh-CN" altLang="zh-CN" sz="1600" dirty="0">
                <a:solidFill>
                  <a:srgbClr val="000000"/>
                </a:solidFill>
              </a:rPr>
              <a:t>项目是</a:t>
            </a:r>
            <a:r>
              <a:rPr lang="en-US" altLang="zh-CN" sz="1600" dirty="0">
                <a:solidFill>
                  <a:srgbClr val="000000"/>
                </a:solidFill>
              </a:rPr>
              <a:t>“21</a:t>
            </a:r>
            <a:r>
              <a:rPr lang="zh-CN" altLang="zh-CN" sz="1600" dirty="0">
                <a:solidFill>
                  <a:srgbClr val="000000"/>
                </a:solidFill>
              </a:rPr>
              <a:t>世纪的瑞士军刀</a:t>
            </a:r>
            <a:r>
              <a:rPr lang="en-US" altLang="zh-CN" sz="1600" dirty="0">
                <a:solidFill>
                  <a:srgbClr val="000000"/>
                </a:solidFill>
              </a:rPr>
              <a:t>(Swiss Army Knife of the 21st Century)”</a:t>
            </a:r>
          </a:p>
          <a:p>
            <a:pPr lvl="2" algn="just"/>
            <a:r>
              <a:rPr lang="en-US" altLang="zh-CN" sz="1400" dirty="0">
                <a:solidFill>
                  <a:srgbClr val="000000"/>
                </a:solidFill>
              </a:rPr>
              <a:t>Hadoop</a:t>
            </a:r>
            <a:r>
              <a:rPr lang="zh-CN" altLang="zh-CN" sz="1400" dirty="0">
                <a:solidFill>
                  <a:srgbClr val="000000"/>
                </a:solidFill>
              </a:rPr>
              <a:t>平台已经成为大数据处理的标准工具</a:t>
            </a:r>
            <a:r>
              <a:rPr lang="zh-CN" altLang="en-US" sz="1400" dirty="0">
                <a:solidFill>
                  <a:srgbClr val="000000"/>
                </a:solidFill>
              </a:rPr>
              <a:t>；其</a:t>
            </a:r>
            <a:r>
              <a:rPr lang="zh-CN" altLang="zh-CN" sz="1400" dirty="0">
                <a:solidFill>
                  <a:srgbClr val="000000"/>
                </a:solidFill>
              </a:rPr>
              <a:t>重要作用被越来越多的人认识到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66CBB-F407-4FEF-A200-5545DC8D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024" y="0"/>
            <a:ext cx="1112758" cy="111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4" y="3388734"/>
            <a:ext cx="7635131" cy="1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Hadoop</a:t>
            </a:r>
            <a:r>
              <a:rPr lang="zh-CN" altLang="en-US" dirty="0"/>
              <a:t>：</a:t>
            </a:r>
            <a:r>
              <a:rPr lang="en-US" altLang="zh-CN" sz="1800" dirty="0">
                <a:solidFill>
                  <a:srgbClr val="C00000"/>
                </a:solidFill>
              </a:rPr>
              <a:t>Hadoop</a:t>
            </a:r>
            <a:r>
              <a:rPr lang="zh-CN" altLang="en-US" sz="1800" dirty="0">
                <a:solidFill>
                  <a:srgbClr val="C00000"/>
                </a:solidFill>
              </a:rPr>
              <a:t>的生态系统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/>
            <a:r>
              <a:rPr lang="zh-CN" altLang="zh-CN" sz="1500" dirty="0">
                <a:solidFill>
                  <a:srgbClr val="000000"/>
                </a:solidFill>
              </a:rPr>
              <a:t>除了简单的</a:t>
            </a:r>
            <a:r>
              <a:rPr lang="en-US" altLang="zh-CN" sz="1500" dirty="0">
                <a:solidFill>
                  <a:srgbClr val="000000"/>
                </a:solidFill>
              </a:rPr>
              <a:t>SQL</a:t>
            </a:r>
            <a:r>
              <a:rPr lang="zh-CN" altLang="zh-CN" sz="1500" dirty="0">
                <a:solidFill>
                  <a:srgbClr val="000000"/>
                </a:solidFill>
              </a:rPr>
              <a:t>汇总之外，研究人员已经把</a:t>
            </a:r>
            <a:r>
              <a:rPr lang="en-US" altLang="zh-CN" sz="1500" dirty="0">
                <a:solidFill>
                  <a:srgbClr val="C00000"/>
                </a:solidFill>
              </a:rPr>
              <a:t>OLAP</a:t>
            </a:r>
            <a:r>
              <a:rPr lang="zh-CN" altLang="zh-CN" sz="1500" dirty="0">
                <a:solidFill>
                  <a:srgbClr val="C00000"/>
                </a:solidFill>
              </a:rPr>
              <a:t>、数据挖掘、机器学习、信息检索、多媒体数据处理、科学数据处理、图数据处理等复杂的数据处理和分析算法</a:t>
            </a:r>
            <a:r>
              <a:rPr lang="zh-CN" altLang="zh-CN" sz="1500" dirty="0">
                <a:solidFill>
                  <a:srgbClr val="000000"/>
                </a:solidFill>
              </a:rPr>
              <a:t>，移植到</a:t>
            </a:r>
            <a:r>
              <a:rPr lang="en-US" altLang="zh-CN" sz="1500" dirty="0">
                <a:solidFill>
                  <a:srgbClr val="000000"/>
                </a:solidFill>
              </a:rPr>
              <a:t>Hadoop</a:t>
            </a:r>
            <a:r>
              <a:rPr lang="zh-CN" altLang="zh-CN" sz="1500" dirty="0">
                <a:solidFill>
                  <a:srgbClr val="000000"/>
                </a:solidFill>
              </a:rPr>
              <a:t>平台上</a:t>
            </a:r>
            <a:r>
              <a:rPr lang="en-US" altLang="zh-CN" sz="1500" dirty="0">
                <a:solidFill>
                  <a:srgbClr val="000000"/>
                </a:solidFill>
              </a:rPr>
              <a:t>(</a:t>
            </a:r>
            <a:r>
              <a:rPr lang="zh-CN" altLang="zh-CN" sz="1500" dirty="0">
                <a:solidFill>
                  <a:srgbClr val="000000"/>
                </a:solidFill>
              </a:rPr>
              <a:t>翻译成</a:t>
            </a:r>
            <a:r>
              <a:rPr lang="en-US" altLang="zh-CN" sz="1500" dirty="0">
                <a:solidFill>
                  <a:srgbClr val="000000"/>
                </a:solidFill>
              </a:rPr>
              <a:t>MapReduce Job)</a:t>
            </a:r>
          </a:p>
          <a:p>
            <a:pPr lvl="1"/>
            <a:r>
              <a:rPr lang="en-US" altLang="zh-CN" sz="1500" dirty="0">
                <a:solidFill>
                  <a:srgbClr val="000000"/>
                </a:solidFill>
              </a:rPr>
              <a:t>Hadoop</a:t>
            </a:r>
            <a:r>
              <a:rPr lang="zh-CN" altLang="zh-CN" sz="1500" dirty="0">
                <a:solidFill>
                  <a:srgbClr val="000000"/>
                </a:solidFill>
              </a:rPr>
              <a:t>不仅仅是一个处理</a:t>
            </a:r>
            <a:r>
              <a:rPr lang="zh-CN" altLang="zh-CN" sz="1500" dirty="0">
                <a:solidFill>
                  <a:srgbClr val="C00000"/>
                </a:solidFill>
              </a:rPr>
              <a:t>非结构化数据</a:t>
            </a:r>
            <a:r>
              <a:rPr lang="zh-CN" altLang="zh-CN" sz="1500" dirty="0">
                <a:solidFill>
                  <a:srgbClr val="000000"/>
                </a:solidFill>
              </a:rPr>
              <a:t>的工具，当数据按照一定格式进行适当组织以后，</a:t>
            </a:r>
            <a:r>
              <a:rPr lang="en-US" altLang="zh-CN" sz="1500" dirty="0">
                <a:solidFill>
                  <a:srgbClr val="000000"/>
                </a:solidFill>
              </a:rPr>
              <a:t>Hadoop</a:t>
            </a:r>
            <a:r>
              <a:rPr lang="zh-CN" altLang="zh-CN" sz="1500" dirty="0">
                <a:solidFill>
                  <a:srgbClr val="000000"/>
                </a:solidFill>
              </a:rPr>
              <a:t>平台也可以处理</a:t>
            </a:r>
            <a:r>
              <a:rPr lang="zh-CN" altLang="zh-CN" sz="1500" dirty="0">
                <a:solidFill>
                  <a:srgbClr val="C00000"/>
                </a:solidFill>
              </a:rPr>
              <a:t>结构化数据</a:t>
            </a:r>
            <a:endParaRPr lang="en-US" altLang="zh-CN" sz="1500" dirty="0">
              <a:solidFill>
                <a:srgbClr val="C00000"/>
              </a:solidFill>
            </a:endParaRPr>
          </a:p>
          <a:p>
            <a:pPr lvl="1"/>
            <a:r>
              <a:rPr lang="en-US" altLang="zh-CN" sz="1500" dirty="0">
                <a:solidFill>
                  <a:srgbClr val="000000"/>
                </a:solidFill>
              </a:rPr>
              <a:t>Hadoop</a:t>
            </a:r>
            <a:r>
              <a:rPr lang="zh-CN" altLang="zh-CN" sz="1500" dirty="0">
                <a:solidFill>
                  <a:srgbClr val="000000"/>
                </a:solidFill>
              </a:rPr>
              <a:t>平台以及</a:t>
            </a:r>
            <a:r>
              <a:rPr lang="en-US" altLang="zh-CN" sz="1500" dirty="0">
                <a:solidFill>
                  <a:srgbClr val="000000"/>
                </a:solidFill>
              </a:rPr>
              <a:t>Hadoop</a:t>
            </a:r>
            <a:r>
              <a:rPr lang="zh-CN" altLang="zh-CN" sz="1500" dirty="0">
                <a:solidFill>
                  <a:srgbClr val="000000"/>
                </a:solidFill>
              </a:rPr>
              <a:t>上的各种工具构成了一个生态系统，完成各种大数据集的处理任务</a:t>
            </a:r>
          </a:p>
          <a:p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pic>
        <p:nvPicPr>
          <p:cNvPr id="1026" name="Picture 2" descr="https://gimg2.baidu.com/image_search/src=http%3A%2F%2Fupload-images.jianshu.io%2Fupload_images%2F6324591-a30ffec26b39ba83.png&amp;refer=http%3A%2F%2Fupload-images.jianshu.io&amp;app=2002&amp;size=f9999,10000&amp;q=a80&amp;n=0&amp;g=0n&amp;fmt=jpeg?sec=1638699036&amp;t=a3ac488c9a6b10f9cc6c3dfdf14087b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81C57"/>
              </a:clrFrom>
              <a:clrTo>
                <a:srgbClr val="081C5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67" y="2639324"/>
            <a:ext cx="4380460" cy="236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48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 smtClean="0"/>
              <a:t>Hadoop</a:t>
            </a:r>
            <a:r>
              <a:rPr lang="zh-CN" altLang="en-US" dirty="0"/>
              <a:t>：</a:t>
            </a:r>
            <a:r>
              <a:rPr lang="en-US" sz="1800" dirty="0">
                <a:solidFill>
                  <a:srgbClr val="C00000"/>
                </a:solidFill>
              </a:rPr>
              <a:t>Hadoop</a:t>
            </a:r>
            <a:r>
              <a:rPr lang="zh-CN" altLang="en-US" sz="1800" dirty="0">
                <a:solidFill>
                  <a:srgbClr val="C00000"/>
                </a:solidFill>
              </a:rPr>
              <a:t>的局限性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Hadoop</a:t>
            </a:r>
            <a:r>
              <a:rPr lang="zh-CN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最初是为大数据的批处理设计的，它的关注点，在于以尽量高的吞吐量处理这些数据。</a:t>
            </a:r>
            <a:endParaRPr lang="en-US" altLang="zh-CN" sz="18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</a:rPr>
              <a:t>(1) </a:t>
            </a:r>
            <a:r>
              <a:rPr lang="zh-CN" altLang="zh-CN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它仅仅支持一种计算模型，即</a:t>
            </a:r>
            <a:r>
              <a:rPr lang="en-US" altLang="zh-CN" sz="1600" dirty="0">
                <a:solidFill>
                  <a:srgbClr val="C00000"/>
                </a:solidFill>
                <a:effectLst/>
              </a:rPr>
              <a:t>MapReduce</a:t>
            </a:r>
            <a:r>
              <a:rPr lang="zh-CN" altLang="en-US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MapReduce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计算模型的表达能力有限</a:t>
            </a:r>
            <a:r>
              <a:rPr lang="zh-CN" altLang="en-US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；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复杂的数据处理任务，比如机器学习算法和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SQL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连接查询等，很难表达为一个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MapReduce Job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，而是需要翻译成一系列的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MapReduce Job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，这些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Job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一个接一个地执行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</a:rPr>
              <a:t>(2) 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由于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MapReduce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作业在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Map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阶段和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Reduce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阶段执行过程中，需要把中间结果存盘</a:t>
            </a:r>
            <a:r>
              <a:rPr lang="zh-CN" altLang="en-US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；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而且在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MapReduce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作业间，也需要通过磁盘实现作业之间的数据交换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2" algn="just"/>
            <a:r>
              <a:rPr lang="zh-CN" altLang="zh-CN" sz="14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通过磁盘进行数据交换，效率低下，影响了查询的执行效率</a:t>
            </a:r>
            <a:endParaRPr lang="en-US" altLang="zh-CN" sz="14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2" algn="just"/>
            <a:r>
              <a:rPr lang="zh-CN" altLang="zh-CN" sz="14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在这个计算模型上，很难再继续减小查询的响应时间</a:t>
            </a:r>
            <a:endParaRPr lang="en-US" altLang="zh-CN" sz="14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361561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06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简介</a:t>
            </a:r>
            <a:endParaRPr lang="en-US" altLang="zh-CN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Some changes 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from 2000 to 2010</a:t>
            </a:r>
            <a:endParaRPr lang="en-US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b="0" i="0" u="none" strike="noStrike" baseline="0" dirty="0">
                <a:cs typeface="Times New Roman" panose="02020603050405020304" pitchFamily="18" charset="0"/>
              </a:rPr>
              <a:t>(1)</a:t>
            </a:r>
            <a:r>
              <a:rPr lang="en-US" altLang="zh-CN" b="0" i="0" u="none" strike="noStrike" baseline="0" dirty="0">
                <a:solidFill>
                  <a:srgbClr val="C00000"/>
                </a:solidFill>
                <a:cs typeface="Times New Roman" panose="02020603050405020304" pitchFamily="18" charset="0"/>
              </a:rPr>
              <a:t>RAM</a:t>
            </a:r>
            <a:r>
              <a:rPr lang="en-US" altLang="zh-CN" b="0" i="0" u="none" strike="noStrike" baseline="0" dirty="0">
                <a:cs typeface="Times New Roman" panose="02020603050405020304" pitchFamily="18" charset="0"/>
              </a:rPr>
              <a:t> was very </a:t>
            </a:r>
            <a:r>
              <a:rPr lang="en-US" altLang="zh-CN" b="0" i="0" u="none" strike="noStrike" baseline="0" dirty="0">
                <a:solidFill>
                  <a:srgbClr val="C00000"/>
                </a:solidFill>
                <a:cs typeface="Times New Roman" panose="02020603050405020304" pitchFamily="18" charset="0"/>
              </a:rPr>
              <a:t>costly</a:t>
            </a:r>
            <a:r>
              <a:rPr lang="en-US" altLang="zh-CN" b="0" i="0" u="none" strike="noStrike" baseline="0" dirty="0">
                <a:cs typeface="Times New Roman" panose="02020603050405020304" pitchFamily="18" charset="0"/>
              </a:rPr>
              <a:t> in 2000</a:t>
            </a:r>
            <a:r>
              <a:rPr lang="en-US" altLang="zh-CN" dirty="0">
                <a:cs typeface="Times New Roman" panose="02020603050405020304" pitchFamily="18" charset="0"/>
              </a:rPr>
              <a:t>, </a:t>
            </a:r>
            <a:r>
              <a:rPr lang="en-US" altLang="zh-CN" b="0" i="0" u="none" strike="noStrike" baseline="0" dirty="0">
                <a:cs typeface="Times New Roman" panose="02020603050405020304" pitchFamily="18" charset="0"/>
              </a:rPr>
              <a:t>RAM is </a:t>
            </a:r>
            <a:r>
              <a:rPr lang="en-US" altLang="zh-CN" b="0" i="0" u="none" strike="noStrike" baseline="0" dirty="0">
                <a:solidFill>
                  <a:srgbClr val="C00000"/>
                </a:solidFill>
                <a:cs typeface="Times New Roman" panose="02020603050405020304" pitchFamily="18" charset="0"/>
              </a:rPr>
              <a:t>primary source </a:t>
            </a:r>
            <a:r>
              <a:rPr lang="en-US" altLang="zh-CN" b="0" i="0" u="none" strike="noStrike" baseline="0" dirty="0">
                <a:cs typeface="Times New Roman" panose="02020603050405020304" pitchFamily="18" charset="0"/>
              </a:rPr>
              <a:t>of data and we use disk for fallback in 2010</a:t>
            </a:r>
          </a:p>
          <a:p>
            <a:pPr lvl="1" algn="just"/>
            <a:r>
              <a:rPr lang="en-US" altLang="zh-CN" b="0" i="0" u="none" strike="noStrike" baseline="0" dirty="0">
                <a:cs typeface="Times New Roman" panose="02020603050405020304" pitchFamily="18" charset="0"/>
              </a:rPr>
              <a:t>(2)</a:t>
            </a:r>
            <a:r>
              <a:rPr lang="en-US" altLang="zh-CN" b="0" i="0" u="none" strike="noStrike" baseline="0" dirty="0">
                <a:solidFill>
                  <a:srgbClr val="C00000"/>
                </a:solidFill>
                <a:cs typeface="Times New Roman" panose="02020603050405020304" pitchFamily="18" charset="0"/>
              </a:rPr>
              <a:t>SQL</a:t>
            </a:r>
            <a:r>
              <a:rPr lang="en-US" altLang="zh-CN" b="0" i="0" u="none" strike="noStrike" baseline="0" dirty="0">
                <a:cs typeface="Times New Roman" panose="02020603050405020304" pitchFamily="18" charset="0"/>
              </a:rPr>
              <a:t> was the only dominant way for data analysis</a:t>
            </a:r>
            <a:r>
              <a:rPr lang="en-US" altLang="zh-CN" dirty="0">
                <a:cs typeface="Times New Roman" panose="02020603050405020304" pitchFamily="18" charset="0"/>
              </a:rPr>
              <a:t> in 2000, </a:t>
            </a:r>
            <a:r>
              <a:rPr lang="en-US" altLang="zh-CN" b="0" i="0" u="none" strike="noStrike" baseline="0" dirty="0">
                <a:solidFill>
                  <a:srgbClr val="C00000"/>
                </a:solidFill>
                <a:cs typeface="Times New Roman" panose="02020603050405020304" pitchFamily="18" charset="0"/>
              </a:rPr>
              <a:t>NoSQL</a:t>
            </a:r>
            <a:r>
              <a:rPr lang="en-US" altLang="zh-CN" b="0" i="0" u="none" strike="noStrike" baseline="0" dirty="0">
                <a:cs typeface="Times New Roman" panose="02020603050405020304" pitchFamily="18" charset="0"/>
              </a:rPr>
              <a:t> is real alternative</a:t>
            </a:r>
            <a:r>
              <a:rPr lang="en-US" altLang="zh-CN" dirty="0">
                <a:cs typeface="Times New Roman" panose="02020603050405020304" pitchFamily="18" charset="0"/>
              </a:rPr>
              <a:t> in 2010</a:t>
            </a:r>
          </a:p>
          <a:p>
            <a:pPr lvl="1" algn="just"/>
            <a:r>
              <a:rPr lang="en-US" altLang="zh-CN" dirty="0">
                <a:cs typeface="Times New Roman" panose="02020603050405020304" pitchFamily="18" charset="0"/>
              </a:rPr>
              <a:t>(3)</a:t>
            </a:r>
            <a:r>
              <a:rPr 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Batch processing </a:t>
            </a:r>
            <a:r>
              <a:rPr lang="en-US" dirty="0">
                <a:cs typeface="Times New Roman" panose="02020603050405020304" pitchFamily="18" charset="0"/>
              </a:rPr>
              <a:t>system ruled the world, Volume was big concern compare to velocity in 2000, Needs of </a:t>
            </a:r>
            <a:r>
              <a:rPr 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real time </a:t>
            </a:r>
            <a:r>
              <a:rPr lang="en-US" dirty="0">
                <a:cs typeface="Times New Roman" panose="02020603050405020304" pitchFamily="18" charset="0"/>
              </a:rPr>
              <a:t>are as much important as batch processing, Velocity is as much concern as volume in 2010</a:t>
            </a:r>
          </a:p>
          <a:p>
            <a:pPr lvl="1" algn="just"/>
            <a:r>
              <a:rPr lang="en-US" dirty="0">
                <a:cs typeface="Times New Roman" panose="02020603050405020304" pitchFamily="18" charset="0"/>
              </a:rPr>
              <a:t>and more……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cs typeface="Times New Roman" panose="02020603050405020304" pitchFamily="18" charset="0"/>
              </a:rPr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271707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>
                <a:solidFill>
                  <a:srgbClr val="C00000"/>
                </a:solidFill>
              </a:rPr>
              <a:t>Spark</a:t>
            </a:r>
            <a:r>
              <a:rPr lang="zh-CN" altLang="en-US" dirty="0">
                <a:solidFill>
                  <a:srgbClr val="C00000"/>
                </a:solidFill>
              </a:rPr>
              <a:t>简介</a:t>
            </a:r>
            <a:endParaRPr lang="en-US" altLang="zh-CN" dirty="0">
              <a:solidFill>
                <a:srgbClr val="C00000"/>
              </a:solidFill>
            </a:endParaRPr>
          </a:p>
          <a:p>
            <a:pPr lvl="1" algn="just"/>
            <a:r>
              <a:rPr lang="en-US" altLang="zh-CN" sz="1700" dirty="0">
                <a:solidFill>
                  <a:srgbClr val="000000"/>
                </a:solidFill>
                <a:effectLst/>
              </a:rPr>
              <a:t>Apache Spark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是一个开源的大数据处理框架</a:t>
            </a:r>
            <a:endParaRPr lang="en-US" altLang="zh-CN" sz="17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它与</a:t>
            </a:r>
            <a:r>
              <a:rPr lang="en-US" altLang="zh-CN" sz="1700" dirty="0">
                <a:solidFill>
                  <a:srgbClr val="000000"/>
                </a:solidFill>
                <a:effectLst/>
              </a:rPr>
              <a:t>Hadoop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并驾齐驱，是当前主流的大数据处理框架之一</a:t>
            </a:r>
            <a:endParaRPr lang="en-US" altLang="zh-CN" sz="17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7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于</a:t>
            </a:r>
            <a:r>
              <a:rPr lang="en-US" altLang="zh-CN" sz="1700" dirty="0">
                <a:solidFill>
                  <a:srgbClr val="000000"/>
                </a:solidFill>
                <a:effectLst/>
              </a:rPr>
              <a:t>2009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年由</a:t>
            </a:r>
            <a:r>
              <a:rPr lang="en-US" altLang="zh-CN" sz="1700" dirty="0">
                <a:solidFill>
                  <a:srgbClr val="000000"/>
                </a:solidFill>
                <a:effectLst/>
              </a:rPr>
              <a:t>UC Berkeley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</a:t>
            </a:r>
            <a:r>
              <a:rPr lang="en-US" altLang="zh-CN" sz="1700" dirty="0">
                <a:solidFill>
                  <a:srgbClr val="000000"/>
                </a:solidFill>
                <a:effectLst/>
              </a:rPr>
              <a:t>AMP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实验室开发</a:t>
            </a:r>
            <a:endParaRPr lang="en-US" altLang="zh-CN" sz="17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2" algn="just"/>
            <a:r>
              <a:rPr lang="zh-CN" altLang="zh-CN" sz="15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并且在</a:t>
            </a:r>
            <a:r>
              <a:rPr lang="en-US" altLang="zh-CN" sz="1500" dirty="0">
                <a:solidFill>
                  <a:srgbClr val="000000"/>
                </a:solidFill>
                <a:effectLst/>
              </a:rPr>
              <a:t>2010</a:t>
            </a:r>
            <a:r>
              <a:rPr lang="zh-CN" altLang="zh-CN" sz="15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年开源，成为一个</a:t>
            </a:r>
            <a:r>
              <a:rPr lang="en-US" altLang="zh-CN" sz="1500" dirty="0">
                <a:solidFill>
                  <a:srgbClr val="000000"/>
                </a:solidFill>
                <a:effectLst/>
              </a:rPr>
              <a:t>Apache</a:t>
            </a:r>
            <a:r>
              <a:rPr lang="zh-CN" altLang="zh-CN" sz="15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项目</a:t>
            </a:r>
            <a:endParaRPr lang="en-US" altLang="zh-CN" sz="15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7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是一个速度快、易用、通用的集群计算系统，能够与</a:t>
            </a:r>
            <a:r>
              <a:rPr lang="en-US" altLang="zh-CN" sz="1700" dirty="0">
                <a:solidFill>
                  <a:srgbClr val="000000"/>
                </a:solidFill>
                <a:effectLst/>
              </a:rPr>
              <a:t>Hadoop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生态系统和数据源良好地兼容。</a:t>
            </a:r>
            <a:endParaRPr lang="en-US" altLang="zh-CN" sz="17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2" algn="just"/>
            <a:r>
              <a:rPr lang="en-US" altLang="zh-CN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Exploit RAM as much as disk</a:t>
            </a:r>
            <a:r>
              <a:rPr lang="en-US" altLang="zh-CN" sz="1700" b="1" dirty="0">
                <a:solidFill>
                  <a:srgbClr val="C00000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sz="1700" b="1" dirty="0">
                <a:solidFill>
                  <a:srgbClr val="C00000"/>
                </a:solidFill>
                <a:cs typeface="Times New Roman" panose="02020603050405020304" pitchFamily="18" charset="0"/>
              </a:rPr>
              <a:t>基于内存数据处理技术</a:t>
            </a:r>
            <a:r>
              <a:rPr lang="en-US" altLang="zh-CN" sz="1700" b="1" dirty="0">
                <a:solidFill>
                  <a:srgbClr val="C00000"/>
                </a:solidFill>
                <a:cs typeface="Times New Roman" panose="02020603050405020304" pitchFamily="18" charset="0"/>
              </a:rPr>
              <a:t>)</a:t>
            </a:r>
          </a:p>
          <a:p>
            <a:pPr lvl="2" algn="just"/>
            <a:r>
              <a:rPr lang="en-US" altLang="zh-CN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Handle both batch processing and real </a:t>
            </a:r>
            <a:r>
              <a:rPr lang="en-US" altLang="zh-CN" sz="17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time</a:t>
            </a:r>
            <a:r>
              <a:rPr lang="zh-CN" altLang="en-US" sz="17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（批处理</a:t>
            </a:r>
            <a:r>
              <a:rPr lang="en-US" altLang="zh-CN" sz="17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+</a:t>
            </a:r>
            <a:r>
              <a:rPr lang="zh-CN" altLang="en-US" sz="17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实时处理）</a:t>
            </a:r>
            <a:endParaRPr lang="en-US" altLang="zh-CN" sz="1700" b="1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lvl="2" algn="just"/>
            <a:r>
              <a:rPr lang="en-US" altLang="zh-CN" sz="1700" dirty="0">
                <a:solidFill>
                  <a:srgbClr val="000000"/>
                </a:solidFill>
                <a:cs typeface="Times New Roman" panose="02020603050405020304" pitchFamily="18" charset="0"/>
              </a:rPr>
              <a:t>Plays well and compatible with </a:t>
            </a:r>
            <a:r>
              <a:rPr lang="en-US" altLang="zh-CN" sz="17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Hadoop</a:t>
            </a:r>
            <a:r>
              <a:rPr lang="zh-CN" altLang="en-US" sz="17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（兼容性）</a:t>
            </a:r>
            <a:endParaRPr lang="en-US" altLang="zh-CN" sz="1700" b="1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lvl="1" algn="just"/>
            <a:endParaRPr lang="en-US" altLang="zh-CN" sz="17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cs typeface="Times New Roman" panose="02020603050405020304" pitchFamily="18" charset="0"/>
              </a:rPr>
              <a:t>入门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0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Spark</a:t>
            </a:r>
            <a:r>
              <a:rPr lang="zh-CN" altLang="en-US" dirty="0">
                <a:solidFill>
                  <a:srgbClr val="C00000"/>
                </a:solidFill>
              </a:rPr>
              <a:t>简介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sz="1700" i="0" u="none" strike="noStrike" baseline="0" dirty="0"/>
              <a:t>Multi language API</a:t>
            </a:r>
          </a:p>
          <a:p>
            <a:pPr lvl="1"/>
            <a:r>
              <a:rPr lang="en-US" altLang="zh-CN" sz="1700" i="0" u="none" strike="noStrike" baseline="0" dirty="0"/>
              <a:t>Written in Scala but API is not limited to it</a:t>
            </a:r>
          </a:p>
          <a:p>
            <a:pPr lvl="1"/>
            <a:r>
              <a:rPr lang="en-US" altLang="zh-CN" sz="1700" i="0" u="none" strike="noStrike" baseline="0" dirty="0"/>
              <a:t>Offers API in</a:t>
            </a:r>
          </a:p>
          <a:p>
            <a:pPr lvl="2"/>
            <a:r>
              <a:rPr lang="en-US" altLang="zh-CN" sz="1700" i="0" u="none" strike="noStrike" baseline="0" dirty="0"/>
              <a:t>Scala</a:t>
            </a:r>
          </a:p>
          <a:p>
            <a:pPr lvl="2"/>
            <a:r>
              <a:rPr lang="en-US" altLang="zh-CN" sz="1700" i="0" u="none" strike="noStrike" baseline="0" dirty="0"/>
              <a:t>Java</a:t>
            </a:r>
          </a:p>
          <a:p>
            <a:pPr lvl="2"/>
            <a:r>
              <a:rPr lang="en-US" altLang="zh-CN" sz="1700" i="0" u="none" strike="noStrike" baseline="0" dirty="0"/>
              <a:t>Python</a:t>
            </a:r>
          </a:p>
          <a:p>
            <a:pPr lvl="1"/>
            <a:r>
              <a:rPr lang="en-US" altLang="zh-CN" sz="1700" i="0" u="none" strike="noStrike" baseline="0" dirty="0"/>
              <a:t>You can also do SQL using SparkSQL</a:t>
            </a:r>
          </a:p>
          <a:p>
            <a:endParaRPr lang="en-US" altLang="zh-CN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1"/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cs typeface="Times New Roman" panose="02020603050405020304" pitchFamily="18" charset="0"/>
              </a:rPr>
              <a:t>入门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5780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effectLst/>
              </a:rPr>
              <a:t>Spark</a:t>
            </a:r>
            <a:r>
              <a:rPr lang="zh-CN" altLang="zh-CN" sz="18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软件架构</a:t>
            </a:r>
            <a:endParaRPr lang="en-US" altLang="zh-CN" sz="1800" dirty="0">
              <a:solidFill>
                <a:srgbClr val="C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3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包含</a:t>
            </a:r>
            <a:r>
              <a:rPr lang="en-US" altLang="zh-CN" sz="1300" dirty="0">
                <a:solidFill>
                  <a:srgbClr val="000000"/>
                </a:solidFill>
                <a:effectLst/>
              </a:rPr>
              <a:t>4</a:t>
            </a:r>
            <a:r>
              <a:rPr lang="zh-CN" altLang="zh-CN" sz="13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个主要部分，分别是</a:t>
            </a:r>
            <a:endParaRPr lang="en-US" altLang="zh-CN" sz="13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3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3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的核心组件和相关组件</a:t>
            </a:r>
            <a:endParaRPr lang="en-US" altLang="zh-CN" sz="13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2" algn="just"/>
            <a:r>
              <a:rPr lang="en-US" altLang="zh-CN" sz="1300" dirty="0">
                <a:solidFill>
                  <a:srgbClr val="000000"/>
                </a:solidFill>
              </a:rPr>
              <a:t>Spark</a:t>
            </a:r>
            <a:r>
              <a:rPr lang="zh-CN" altLang="zh-CN" sz="1300" dirty="0">
                <a:solidFill>
                  <a:srgbClr val="000000"/>
                </a:solidFill>
                <a:cs typeface="Times New Roman" panose="02020603050405020304" pitchFamily="18" charset="0"/>
              </a:rPr>
              <a:t>的核心组件和相关组件，</a:t>
            </a:r>
            <a:r>
              <a:rPr lang="zh-CN" altLang="zh-CN" sz="1300" dirty="0">
                <a:solidFill>
                  <a:srgbClr val="C00000"/>
                </a:solidFill>
                <a:cs typeface="Times New Roman" panose="02020603050405020304" pitchFamily="18" charset="0"/>
              </a:rPr>
              <a:t>包括</a:t>
            </a:r>
            <a:r>
              <a:rPr lang="en-US" altLang="zh-CN" sz="1300" dirty="0">
                <a:solidFill>
                  <a:srgbClr val="C00000"/>
                </a:solidFill>
              </a:rPr>
              <a:t>Spark Core</a:t>
            </a:r>
            <a:r>
              <a:rPr lang="zh-CN" altLang="zh-CN" sz="1300" dirty="0">
                <a:solidFill>
                  <a:srgbClr val="C00000"/>
                </a:solidFill>
                <a:cs typeface="Times New Roman" panose="02020603050405020304" pitchFamily="18" charset="0"/>
              </a:rPr>
              <a:t>，以及</a:t>
            </a:r>
            <a:r>
              <a:rPr lang="en-US" altLang="zh-CN" sz="1300" dirty="0">
                <a:solidFill>
                  <a:srgbClr val="C00000"/>
                </a:solidFill>
              </a:rPr>
              <a:t>Spark Streaming</a:t>
            </a:r>
            <a:r>
              <a:rPr lang="zh-CN" altLang="zh-CN" sz="1300" dirty="0">
                <a:solidFill>
                  <a:srgbClr val="C0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sz="1300" dirty="0">
                <a:solidFill>
                  <a:srgbClr val="C00000"/>
                </a:solidFill>
              </a:rPr>
              <a:t>Spark SQL</a:t>
            </a:r>
            <a:r>
              <a:rPr lang="zh-CN" altLang="zh-CN" sz="1300" dirty="0">
                <a:solidFill>
                  <a:srgbClr val="C0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sz="1300" dirty="0">
                <a:solidFill>
                  <a:srgbClr val="C00000"/>
                </a:solidFill>
              </a:rPr>
              <a:t>GraphX</a:t>
            </a:r>
            <a:r>
              <a:rPr lang="zh-CN" altLang="zh-CN" sz="1300" dirty="0">
                <a:solidFill>
                  <a:srgbClr val="C0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sz="1300" dirty="0">
                <a:solidFill>
                  <a:srgbClr val="C00000"/>
                </a:solidFill>
              </a:rPr>
              <a:t>MLLib</a:t>
            </a:r>
            <a:r>
              <a:rPr lang="zh-CN" altLang="zh-CN" sz="1300" dirty="0">
                <a:solidFill>
                  <a:srgbClr val="C00000"/>
                </a:solidFill>
                <a:cs typeface="Times New Roman" panose="02020603050405020304" pitchFamily="18" charset="0"/>
              </a:rPr>
              <a:t>等组件</a:t>
            </a:r>
            <a:endParaRPr lang="en-US" altLang="zh-CN" sz="1300" dirty="0">
              <a:solidFill>
                <a:srgbClr val="C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3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数据存储</a:t>
            </a:r>
            <a:r>
              <a:rPr lang="en-US" altLang="zh-CN" sz="1300" dirty="0">
                <a:solidFill>
                  <a:srgbClr val="000000"/>
                </a:solidFill>
                <a:effectLst/>
              </a:rPr>
              <a:t>(Data Storage)</a:t>
            </a:r>
          </a:p>
          <a:p>
            <a:pPr lvl="1" algn="just"/>
            <a:r>
              <a:rPr lang="zh-CN" altLang="zh-CN" sz="13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应用程序编程接口</a:t>
            </a:r>
            <a:r>
              <a:rPr lang="en-US" altLang="zh-CN" sz="1300" dirty="0">
                <a:solidFill>
                  <a:srgbClr val="000000"/>
                </a:solidFill>
                <a:effectLst/>
              </a:rPr>
              <a:t>(API)</a:t>
            </a:r>
            <a:endParaRPr lang="en-US" altLang="zh-CN" sz="13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3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和资源管理框架</a:t>
            </a:r>
            <a:r>
              <a:rPr lang="en-US" altLang="zh-CN" sz="1300" dirty="0">
                <a:solidFill>
                  <a:srgbClr val="000000"/>
                </a:solidFill>
                <a:effectLst/>
              </a:rPr>
              <a:t>(Management Framework)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E83154-2898-44CB-B4CB-1CA95014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59" y="2881192"/>
            <a:ext cx="5122545" cy="207660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cs typeface="Times New Roman" panose="02020603050405020304" pitchFamily="18" charset="0"/>
              </a:rPr>
              <a:t>入门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8A1067C-AC9C-4EF0-8715-50E1EAC182A4}"/>
              </a:ext>
            </a:extLst>
          </p:cNvPr>
          <p:cNvSpPr/>
          <p:nvPr/>
        </p:nvSpPr>
        <p:spPr>
          <a:xfrm>
            <a:off x="3706152" y="3867993"/>
            <a:ext cx="1565809" cy="82134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6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C00000"/>
                </a:solidFill>
                <a:effectLst/>
              </a:rPr>
              <a:t>Spark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的主要优势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</a:rPr>
              <a:t>(1) Spark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数据处理速度比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Hadoop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要快很多，这主要得益于其基于内存的数据处理技术</a:t>
            </a:r>
            <a:endParaRPr lang="en-US" altLang="zh-CN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</a:rPr>
              <a:t>(2) 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除了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Map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函数和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Reduce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函数，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提供其它</a:t>
            </a:r>
            <a:r>
              <a:rPr lang="zh-CN" altLang="zh-CN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大量的数据原语操作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，使用这些操作可以表达复杂的计算任务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(3)Spark</a:t>
            </a:r>
            <a:r>
              <a:rPr lang="zh-CN" alt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在一个平台上支持</a:t>
            </a:r>
            <a:r>
              <a:rPr lang="en-US" altLang="zh-CN" sz="1600" dirty="0">
                <a:solidFill>
                  <a:srgbClr val="C00000"/>
                </a:solidFill>
                <a:cs typeface="Times New Roman" panose="02020603050405020304" pitchFamily="18" charset="0"/>
              </a:rPr>
              <a:t>SQL</a:t>
            </a:r>
            <a:r>
              <a:rPr lang="zh-CN" altLang="en-US" sz="1600" dirty="0">
                <a:solidFill>
                  <a:srgbClr val="C00000"/>
                </a:solidFill>
                <a:cs typeface="Times New Roman" panose="02020603050405020304" pitchFamily="18" charset="0"/>
              </a:rPr>
              <a:t>查询、流数据处理、图数据处理、机器学习</a:t>
            </a:r>
            <a:r>
              <a:rPr lang="zh-CN" alt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，它们都基于</a:t>
            </a: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RDD(</a:t>
            </a:r>
            <a:r>
              <a:rPr lang="zh-CN" alt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下文介绍</a:t>
            </a:r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数据结构进行操作</a:t>
            </a:r>
            <a:endParaRPr lang="en-US" altLang="zh-CN" sz="1600" dirty="0">
              <a:solidFill>
                <a:srgbClr val="000000"/>
              </a:solidFill>
              <a:effectLst/>
            </a:endParaRPr>
          </a:p>
          <a:p>
            <a:pPr algn="just"/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C9431D-5EFD-41B3-8EC8-4766B74CD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242" y="3158590"/>
            <a:ext cx="5488305" cy="164029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Hadoop</a:t>
            </a:r>
            <a:r>
              <a:rPr lang="zh-CN" altLang="en-US" dirty="0"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cs typeface="Times New Roman" panose="02020603050405020304" pitchFamily="18" charset="0"/>
              </a:rPr>
              <a:t>入门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73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首先了解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 Reduce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的生态系统、成绩与局限性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的诞生、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生态系统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RDD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宽依赖、窄依赖、及其示例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的调度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 Count Scala/Word Count Python/Word Count Java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SparkSQL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DataFrame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的成绩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33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effectLst/>
              </a:rPr>
              <a:t>Spark</a:t>
            </a:r>
            <a:r>
              <a:rPr lang="zh-CN" altLang="en-US" sz="1800" dirty="0">
                <a:solidFill>
                  <a:srgbClr val="C00000"/>
                </a:solidFill>
              </a:rPr>
              <a:t>生态系统：</a:t>
            </a:r>
            <a:r>
              <a:rPr lang="zh-CN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整个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软件系统，包含核心模块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(Spark Core)</a:t>
            </a:r>
            <a:r>
              <a:rPr lang="zh-CN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，以及若干数据处理分析模块</a:t>
            </a:r>
            <a:endParaRPr lang="en-US" altLang="zh-CN" sz="18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/>
            <a:r>
              <a:rPr lang="en-US" altLang="zh-CN" sz="1700" dirty="0">
                <a:solidFill>
                  <a:srgbClr val="C00000"/>
                </a:solidFill>
                <a:effectLst/>
              </a:rPr>
              <a:t>Spark</a:t>
            </a:r>
            <a:r>
              <a:rPr lang="zh-CN" altLang="zh-CN" sz="17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核心模块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，是整个系统进行大规模并行和分布式数据处理的基础</a:t>
            </a:r>
            <a:endParaRPr lang="en-US" altLang="zh-CN" sz="17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1"/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它的主要功能是，内存管理和容错保证、集群环境下的作业调度和监控、以及和存储系统的接口和交互等</a:t>
            </a:r>
            <a:endParaRPr lang="en-US" altLang="zh-CN" sz="170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56E8B1-B97F-44A7-8320-3F054B1BB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78" y="2571999"/>
            <a:ext cx="4785361" cy="213462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057400" y="3646170"/>
            <a:ext cx="4815839" cy="6743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83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en-US" sz="1800" dirty="0">
                <a:solidFill>
                  <a:srgbClr val="000000"/>
                </a:solidFill>
              </a:rPr>
              <a:t>生态系统：</a:t>
            </a:r>
            <a:r>
              <a:rPr lang="zh-CN" altLang="en-US" sz="1800" dirty="0">
                <a:solidFill>
                  <a:srgbClr val="C00000"/>
                </a:solidFill>
              </a:rPr>
              <a:t>流数据处理</a:t>
            </a:r>
            <a:r>
              <a:rPr lang="en-US" altLang="zh-CN" sz="1800" dirty="0">
                <a:solidFill>
                  <a:srgbClr val="C00000"/>
                </a:solidFill>
              </a:rPr>
              <a:t>(Spark Streaming)</a:t>
            </a:r>
          </a:p>
          <a:p>
            <a:pPr lvl="1"/>
            <a:r>
              <a:rPr lang="zh-CN" altLang="en-US" sz="1600" dirty="0">
                <a:solidFill>
                  <a:srgbClr val="000000"/>
                </a:solidFill>
              </a:rPr>
              <a:t>用于处理实时流数据，比如</a:t>
            </a:r>
            <a:r>
              <a:rPr lang="en-US" altLang="zh-CN" sz="1600" dirty="0">
                <a:solidFill>
                  <a:srgbClr val="000000"/>
                </a:solidFill>
              </a:rPr>
              <a:t>Web</a:t>
            </a:r>
            <a:r>
              <a:rPr lang="zh-CN" altLang="en-US" sz="1600" dirty="0">
                <a:solidFill>
                  <a:srgbClr val="000000"/>
                </a:solidFill>
              </a:rPr>
              <a:t>服务器的日志文件</a:t>
            </a:r>
            <a:r>
              <a:rPr lang="en-US" altLang="zh-CN" sz="1600" dirty="0">
                <a:solidFill>
                  <a:srgbClr val="000000"/>
                </a:solidFill>
              </a:rPr>
              <a:t>(Log File)</a:t>
            </a:r>
            <a:r>
              <a:rPr lang="zh-CN" altLang="en-US" sz="1600" dirty="0">
                <a:solidFill>
                  <a:srgbClr val="000000"/>
                </a:solidFill>
              </a:rPr>
              <a:t>、社交媒体如</a:t>
            </a:r>
            <a:r>
              <a:rPr lang="en-US" altLang="zh-CN" sz="1600" dirty="0">
                <a:solidFill>
                  <a:srgbClr val="000000"/>
                </a:solidFill>
              </a:rPr>
              <a:t>Twitter</a:t>
            </a:r>
            <a:r>
              <a:rPr lang="zh-CN" altLang="en-US" sz="1600" dirty="0">
                <a:solidFill>
                  <a:srgbClr val="000000"/>
                </a:solidFill>
              </a:rPr>
              <a:t>、以及各种消息队列如</a:t>
            </a:r>
            <a:r>
              <a:rPr lang="en-US" altLang="zh-CN" sz="1600" dirty="0">
                <a:solidFill>
                  <a:srgbClr val="000000"/>
                </a:solidFill>
              </a:rPr>
              <a:t>Kafka</a:t>
            </a:r>
            <a:r>
              <a:rPr lang="zh-CN" altLang="en-US" sz="1600" dirty="0">
                <a:solidFill>
                  <a:srgbClr val="000000"/>
                </a:solidFill>
              </a:rPr>
              <a:t>消息队列等</a:t>
            </a:r>
          </a:p>
          <a:p>
            <a:pPr lvl="1"/>
            <a:r>
              <a:rPr lang="zh-CN" altLang="en-US" sz="1600" dirty="0">
                <a:solidFill>
                  <a:srgbClr val="000000"/>
                </a:solidFill>
              </a:rPr>
              <a:t>它采用小批量</a:t>
            </a:r>
            <a:r>
              <a:rPr lang="en-US" altLang="zh-CN" sz="1600" dirty="0">
                <a:solidFill>
                  <a:srgbClr val="000000"/>
                </a:solidFill>
              </a:rPr>
              <a:t>(Micro Batch)</a:t>
            </a:r>
            <a:r>
              <a:rPr lang="zh-CN" altLang="en-US" sz="1600" dirty="0">
                <a:solidFill>
                  <a:srgbClr val="000000"/>
                </a:solidFill>
              </a:rPr>
              <a:t>数据处理的方式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2"/>
            <a:r>
              <a:rPr lang="zh-CN" altLang="en-US" sz="1400" dirty="0">
                <a:solidFill>
                  <a:srgbClr val="000000"/>
                </a:solidFill>
              </a:rPr>
              <a:t>即把接收的数据流，分解成一系列的小的</a:t>
            </a:r>
            <a:r>
              <a:rPr lang="en-US" altLang="zh-CN" sz="1400" dirty="0">
                <a:solidFill>
                  <a:srgbClr val="000000"/>
                </a:solidFill>
              </a:rPr>
              <a:t>RDD(</a:t>
            </a:r>
            <a:r>
              <a:rPr lang="zh-CN" altLang="en-US" sz="1400" dirty="0">
                <a:solidFill>
                  <a:srgbClr val="000000"/>
                </a:solidFill>
              </a:rPr>
              <a:t>下文介绍</a:t>
            </a:r>
            <a:r>
              <a:rPr lang="en-US" altLang="zh-CN" sz="1400" dirty="0">
                <a:solidFill>
                  <a:srgbClr val="000000"/>
                </a:solidFill>
              </a:rPr>
              <a:t>)</a:t>
            </a:r>
            <a:r>
              <a:rPr lang="zh-CN" altLang="en-US" sz="1400" dirty="0">
                <a:solidFill>
                  <a:srgbClr val="000000"/>
                </a:solidFill>
              </a:rPr>
              <a:t>，交给</a:t>
            </a:r>
            <a:r>
              <a:rPr lang="en-US" altLang="zh-CN" sz="1400" dirty="0">
                <a:solidFill>
                  <a:srgbClr val="000000"/>
                </a:solidFill>
              </a:rPr>
              <a:t>Spark</a:t>
            </a:r>
            <a:r>
              <a:rPr lang="zh-CN" altLang="en-US" sz="1400" dirty="0">
                <a:solidFill>
                  <a:srgbClr val="000000"/>
                </a:solidFill>
              </a:rPr>
              <a:t>引擎进行处理，从而实现流数据处理，处理结果也是以批量的方式生成的</a:t>
            </a:r>
            <a:r>
              <a:rPr lang="en-US" altLang="zh-CN" sz="1400" dirty="0">
                <a:solidFill>
                  <a:srgbClr val="000000"/>
                </a:solidFill>
              </a:rPr>
              <a:t>(In Batch)</a:t>
            </a:r>
            <a:endParaRPr lang="zh-CN" altLang="en-US" sz="1400" dirty="0">
              <a:solidFill>
                <a:srgbClr val="000000"/>
              </a:solidFill>
            </a:endParaRPr>
          </a:p>
          <a:p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56E8B1-B97F-44A7-8320-3F054B1BB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" y="3121251"/>
            <a:ext cx="2780347" cy="1240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3E7FEE-57F8-49D4-993C-7A507E2F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740" y="3101549"/>
            <a:ext cx="5558790" cy="125994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76300" y="3036570"/>
            <a:ext cx="647700" cy="7543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4D9AB167-3FCE-4590-9CA7-1282B0745FFD}"/>
              </a:ext>
            </a:extLst>
          </p:cNvPr>
          <p:cNvSpPr/>
          <p:nvPr/>
        </p:nvSpPr>
        <p:spPr>
          <a:xfrm>
            <a:off x="2944176" y="3605002"/>
            <a:ext cx="293371" cy="295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38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en-US" sz="1800" dirty="0">
                <a:solidFill>
                  <a:srgbClr val="000000"/>
                </a:solidFill>
              </a:rPr>
              <a:t>生态系统：</a:t>
            </a:r>
            <a:r>
              <a:rPr lang="en-US" altLang="zh-CN" sz="1800" dirty="0">
                <a:solidFill>
                  <a:srgbClr val="C00000"/>
                </a:solidFill>
              </a:rPr>
              <a:t>SQL</a:t>
            </a:r>
            <a:r>
              <a:rPr lang="zh-CN" altLang="en-US" sz="1800" dirty="0">
                <a:solidFill>
                  <a:srgbClr val="C00000"/>
                </a:solidFill>
              </a:rPr>
              <a:t>查询与结构化数据处理</a:t>
            </a:r>
            <a:r>
              <a:rPr lang="en-US" altLang="zh-CN" sz="1800" dirty="0">
                <a:solidFill>
                  <a:srgbClr val="C00000"/>
                </a:solidFill>
              </a:rPr>
              <a:t>(Spark SQL)</a:t>
            </a:r>
          </a:p>
          <a:p>
            <a:pPr lvl="1"/>
            <a:r>
              <a:rPr lang="zh-CN" altLang="en-US" sz="1600" dirty="0">
                <a:solidFill>
                  <a:srgbClr val="000000"/>
                </a:solidFill>
              </a:rPr>
              <a:t>该模块把</a:t>
            </a:r>
            <a:r>
              <a:rPr lang="en-US" altLang="zh-CN" sz="1600" dirty="0">
                <a:solidFill>
                  <a:srgbClr val="000000"/>
                </a:solidFill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</a:rPr>
              <a:t>数据集通过</a:t>
            </a:r>
            <a:r>
              <a:rPr lang="en-US" altLang="zh-CN" sz="1600" dirty="0">
                <a:solidFill>
                  <a:srgbClr val="000000"/>
                </a:solidFill>
              </a:rPr>
              <a:t>JDBC API</a:t>
            </a:r>
            <a:r>
              <a:rPr lang="zh-CN" altLang="en-US" sz="1600" dirty="0">
                <a:solidFill>
                  <a:srgbClr val="000000"/>
                </a:solidFill>
              </a:rPr>
              <a:t>暴露出来，让客户程序可以在上面运行</a:t>
            </a:r>
            <a:r>
              <a:rPr lang="en-US" altLang="zh-CN" sz="1600" dirty="0">
                <a:solidFill>
                  <a:srgbClr val="000000"/>
                </a:solidFill>
              </a:rPr>
              <a:t>SQL</a:t>
            </a:r>
            <a:r>
              <a:rPr lang="zh-CN" altLang="en-US" sz="1600" dirty="0">
                <a:solidFill>
                  <a:srgbClr val="000000"/>
                </a:solidFill>
              </a:rPr>
              <a:t>查询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2"/>
            <a:r>
              <a:rPr lang="zh-CN" altLang="en-US" sz="1400" dirty="0">
                <a:solidFill>
                  <a:srgbClr val="000000"/>
                </a:solidFill>
              </a:rPr>
              <a:t>也可以把传统的</a:t>
            </a:r>
            <a:r>
              <a:rPr lang="en-US" altLang="zh-CN" sz="1400" dirty="0">
                <a:solidFill>
                  <a:srgbClr val="000000"/>
                </a:solidFill>
              </a:rPr>
              <a:t>BI(Business Intelligence)</a:t>
            </a:r>
            <a:r>
              <a:rPr lang="zh-CN" altLang="en-US" sz="1400" dirty="0">
                <a:solidFill>
                  <a:srgbClr val="000000"/>
                </a:solidFill>
              </a:rPr>
              <a:t>和可视化工具连接到该数据集，利用</a:t>
            </a:r>
            <a:r>
              <a:rPr lang="en-US" altLang="zh-CN" sz="1400" dirty="0">
                <a:solidFill>
                  <a:srgbClr val="000000"/>
                </a:solidFill>
              </a:rPr>
              <a:t>JDBC</a:t>
            </a:r>
            <a:r>
              <a:rPr lang="zh-CN" altLang="en-US" sz="1400" dirty="0">
                <a:solidFill>
                  <a:srgbClr val="000000"/>
                </a:solidFill>
              </a:rPr>
              <a:t>进行数据查询、汇总和展示等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</a:rPr>
              <a:t>Spark SQL</a:t>
            </a:r>
            <a:r>
              <a:rPr lang="zh-CN" altLang="en-US" sz="1600" dirty="0">
                <a:solidFill>
                  <a:srgbClr val="000000"/>
                </a:solidFill>
              </a:rPr>
              <a:t>模块支持不同外部数据源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zh-CN" altLang="en-US" sz="1600" dirty="0">
                <a:solidFill>
                  <a:srgbClr val="000000"/>
                </a:solidFill>
              </a:rPr>
              <a:t>比如</a:t>
            </a:r>
            <a:r>
              <a:rPr lang="en-US" altLang="zh-CN" sz="1600" dirty="0">
                <a:solidFill>
                  <a:srgbClr val="000000"/>
                </a:solidFill>
              </a:rPr>
              <a:t>JSON</a:t>
            </a:r>
            <a:r>
              <a:rPr lang="zh-CN" altLang="en-US" sz="1600" dirty="0">
                <a:solidFill>
                  <a:srgbClr val="000000"/>
                </a:solidFill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</a:rPr>
              <a:t>Parquet</a:t>
            </a:r>
            <a:r>
              <a:rPr lang="zh-CN" altLang="en-US" sz="1600" dirty="0">
                <a:solidFill>
                  <a:srgbClr val="000000"/>
                </a:solidFill>
              </a:rPr>
              <a:t>列存储、以及关系数据库等</a:t>
            </a:r>
            <a:r>
              <a:rPr lang="en-US" altLang="zh-CN" sz="1600" dirty="0">
                <a:solidFill>
                  <a:srgbClr val="000000"/>
                </a:solidFill>
              </a:rPr>
              <a:t>)</a:t>
            </a:r>
            <a:r>
              <a:rPr lang="zh-CN" altLang="en-US" sz="1600" dirty="0">
                <a:solidFill>
                  <a:srgbClr val="000000"/>
                </a:solidFill>
              </a:rPr>
              <a:t>的导入、转换和装载，并且支持即席</a:t>
            </a:r>
            <a:r>
              <a:rPr lang="en-US" altLang="zh-CN" sz="1600" dirty="0">
                <a:solidFill>
                  <a:srgbClr val="000000"/>
                </a:solidFill>
              </a:rPr>
              <a:t>(Ad-Hoc)</a:t>
            </a:r>
            <a:r>
              <a:rPr lang="zh-CN" altLang="en-US" sz="1600" dirty="0">
                <a:solidFill>
                  <a:srgbClr val="000000"/>
                </a:solidFill>
              </a:rPr>
              <a:t>查询</a:t>
            </a:r>
          </a:p>
          <a:p>
            <a:pPr lvl="1"/>
            <a:endParaRPr lang="en-US" altLang="zh-CN" sz="1600" dirty="0">
              <a:solidFill>
                <a:srgbClr val="000000"/>
              </a:solidFill>
            </a:endParaRPr>
          </a:p>
          <a:p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56E8B1-B97F-44A7-8320-3F054B1BB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3069837"/>
            <a:ext cx="2780347" cy="12402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4B4EAC-0F4F-40AE-8104-2F14B913D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069837"/>
            <a:ext cx="4259580" cy="154939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32460" y="3069837"/>
            <a:ext cx="769620" cy="6563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724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en-US" sz="1800" dirty="0">
                <a:solidFill>
                  <a:srgbClr val="000000"/>
                </a:solidFill>
              </a:rPr>
              <a:t>生态系统：</a:t>
            </a:r>
            <a:r>
              <a:rPr lang="zh-CN" altLang="en-US" sz="1800" dirty="0">
                <a:solidFill>
                  <a:srgbClr val="C00000"/>
                </a:solidFill>
              </a:rPr>
              <a:t>机器学习</a:t>
            </a:r>
            <a:r>
              <a:rPr lang="en-US" altLang="zh-CN" sz="1800" dirty="0">
                <a:solidFill>
                  <a:srgbClr val="C00000"/>
                </a:solidFill>
              </a:rPr>
              <a:t>(Spark MLLib)</a:t>
            </a: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</a:rPr>
              <a:t>MLLib</a:t>
            </a:r>
            <a:r>
              <a:rPr lang="zh-CN" altLang="en-US" sz="1600" dirty="0">
                <a:solidFill>
                  <a:srgbClr val="000000"/>
                </a:solidFill>
              </a:rPr>
              <a:t>是</a:t>
            </a:r>
            <a:r>
              <a:rPr lang="en-US" altLang="zh-CN" sz="1600" dirty="0">
                <a:solidFill>
                  <a:srgbClr val="000000"/>
                </a:solidFill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</a:rPr>
              <a:t>生态系统里可扩展的机器学习模块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 algn="just"/>
            <a:r>
              <a:rPr lang="zh-CN" altLang="en-US" sz="1600" dirty="0">
                <a:solidFill>
                  <a:srgbClr val="000000"/>
                </a:solidFill>
              </a:rPr>
              <a:t>它已经实现了众多的算法，包括分类</a:t>
            </a:r>
            <a:r>
              <a:rPr lang="en-US" altLang="zh-CN" sz="1600" dirty="0">
                <a:solidFill>
                  <a:srgbClr val="000000"/>
                </a:solidFill>
              </a:rPr>
              <a:t>(Classification)</a:t>
            </a:r>
            <a:r>
              <a:rPr lang="zh-CN" altLang="en-US" sz="1600" dirty="0">
                <a:solidFill>
                  <a:srgbClr val="000000"/>
                </a:solidFill>
              </a:rPr>
              <a:t>、聚类</a:t>
            </a:r>
            <a:r>
              <a:rPr lang="en-US" altLang="zh-CN" sz="1600" dirty="0">
                <a:solidFill>
                  <a:srgbClr val="000000"/>
                </a:solidFill>
              </a:rPr>
              <a:t>(Clustering)</a:t>
            </a:r>
            <a:r>
              <a:rPr lang="zh-CN" altLang="en-US" sz="1600" dirty="0">
                <a:solidFill>
                  <a:srgbClr val="000000"/>
                </a:solidFill>
              </a:rPr>
              <a:t>、回归</a:t>
            </a:r>
            <a:r>
              <a:rPr lang="en-US" altLang="zh-CN" sz="1600" dirty="0">
                <a:solidFill>
                  <a:srgbClr val="000000"/>
                </a:solidFill>
              </a:rPr>
              <a:t>(Regression)</a:t>
            </a:r>
            <a:r>
              <a:rPr lang="zh-CN" altLang="en-US" sz="1600" dirty="0">
                <a:solidFill>
                  <a:srgbClr val="000000"/>
                </a:solidFill>
              </a:rPr>
              <a:t>、协同过滤</a:t>
            </a:r>
            <a:r>
              <a:rPr lang="en-US" altLang="zh-CN" sz="1600" dirty="0">
                <a:solidFill>
                  <a:srgbClr val="000000"/>
                </a:solidFill>
              </a:rPr>
              <a:t>(Collaborative Filtering)</a:t>
            </a:r>
            <a:r>
              <a:rPr lang="zh-CN" altLang="en-US" sz="1600" dirty="0">
                <a:solidFill>
                  <a:srgbClr val="000000"/>
                </a:solidFill>
              </a:rPr>
              <a:t>、降维</a:t>
            </a:r>
            <a:r>
              <a:rPr lang="en-US" altLang="zh-CN" sz="1600" dirty="0">
                <a:solidFill>
                  <a:srgbClr val="000000"/>
                </a:solidFill>
              </a:rPr>
              <a:t>(Dimensionality Reduction)</a:t>
            </a:r>
            <a:r>
              <a:rPr lang="zh-CN" altLang="en-US" sz="1600" dirty="0">
                <a:solidFill>
                  <a:srgbClr val="000000"/>
                </a:solidFill>
              </a:rPr>
              <a:t>等</a:t>
            </a:r>
          </a:p>
          <a:p>
            <a:pPr algn="just"/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56E8B1-B97F-44A7-8320-3F054B1BB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" y="2884086"/>
            <a:ext cx="2780347" cy="1240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82628A-B7A0-403E-A009-67DAA47B1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570" y="2725807"/>
            <a:ext cx="5269230" cy="185905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645920" y="2884086"/>
            <a:ext cx="720090" cy="636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19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en-US" sz="1800" dirty="0">
                <a:solidFill>
                  <a:srgbClr val="000000"/>
                </a:solidFill>
              </a:rPr>
              <a:t>生态系统：</a:t>
            </a:r>
            <a:r>
              <a:rPr lang="zh-CN" altLang="en-US" sz="1800" dirty="0">
                <a:solidFill>
                  <a:srgbClr val="C00000"/>
                </a:solidFill>
              </a:rPr>
              <a:t>图数据处理</a:t>
            </a:r>
            <a:r>
              <a:rPr lang="en-US" altLang="zh-CN" sz="1800" dirty="0">
                <a:solidFill>
                  <a:srgbClr val="C00000"/>
                </a:solidFill>
              </a:rPr>
              <a:t>(Spark GraphX)</a:t>
            </a: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</a:rPr>
              <a:t>GraphX</a:t>
            </a:r>
            <a:r>
              <a:rPr lang="zh-CN" altLang="en-US" sz="1600" dirty="0">
                <a:solidFill>
                  <a:srgbClr val="000000"/>
                </a:solidFill>
              </a:rPr>
              <a:t>支持图数据的并行处理；用户可以利用该模块，对图数据进行探索式分析</a:t>
            </a:r>
            <a:r>
              <a:rPr lang="en-US" altLang="zh-CN" sz="1600" dirty="0">
                <a:solidFill>
                  <a:srgbClr val="000000"/>
                </a:solidFill>
              </a:rPr>
              <a:t>(Exploratory Analysis)</a:t>
            </a:r>
            <a:r>
              <a:rPr lang="zh-CN" altLang="en-US" sz="1600" dirty="0">
                <a:solidFill>
                  <a:srgbClr val="000000"/>
                </a:solidFill>
              </a:rPr>
              <a:t>以及迭代式计算</a:t>
            </a:r>
            <a:r>
              <a:rPr lang="en-US" altLang="zh-CN" sz="1600" dirty="0">
                <a:solidFill>
                  <a:srgbClr val="000000"/>
                </a:solidFill>
              </a:rPr>
              <a:t>(Iterative Graph Computation)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</a:rPr>
              <a:t>GraphX</a:t>
            </a:r>
            <a:r>
              <a:rPr lang="zh-CN" altLang="en-US" sz="1600" dirty="0">
                <a:solidFill>
                  <a:srgbClr val="000000"/>
                </a:solidFill>
              </a:rPr>
              <a:t>对</a:t>
            </a:r>
            <a:r>
              <a:rPr lang="en-US" altLang="zh-CN" sz="1600" dirty="0">
                <a:solidFill>
                  <a:srgbClr val="000000"/>
                </a:solidFill>
              </a:rPr>
              <a:t>RDD</a:t>
            </a:r>
            <a:r>
              <a:rPr lang="zh-CN" altLang="en-US" sz="1600" dirty="0">
                <a:solidFill>
                  <a:srgbClr val="000000"/>
                </a:solidFill>
              </a:rPr>
              <a:t>进行了扩展，称为</a:t>
            </a:r>
            <a:r>
              <a:rPr lang="en-US" altLang="zh-CN" sz="1600" dirty="0">
                <a:solidFill>
                  <a:srgbClr val="C00000"/>
                </a:solidFill>
              </a:rPr>
              <a:t>RDPG(Resilient Distributed Property Graph)</a:t>
            </a:r>
            <a:r>
              <a:rPr lang="zh-CN" altLang="en-US" sz="1600" dirty="0">
                <a:solidFill>
                  <a:srgbClr val="000000"/>
                </a:solidFill>
              </a:rPr>
              <a:t>；</a:t>
            </a:r>
            <a:r>
              <a:rPr lang="en-US" altLang="zh-CN" sz="1600" dirty="0">
                <a:solidFill>
                  <a:srgbClr val="000000"/>
                </a:solidFill>
              </a:rPr>
              <a:t>RDPG</a:t>
            </a:r>
            <a:r>
              <a:rPr lang="zh-CN" altLang="en-US" sz="1600" dirty="0">
                <a:solidFill>
                  <a:srgbClr val="000000"/>
                </a:solidFill>
              </a:rPr>
              <a:t>是一个把不同属性赋予各个节点和各条边的有向图</a:t>
            </a:r>
            <a:r>
              <a:rPr lang="en-US" altLang="zh-CN" sz="1600" dirty="0">
                <a:solidFill>
                  <a:srgbClr val="000000"/>
                </a:solidFill>
              </a:rPr>
              <a:t>(Multi Graph)</a:t>
            </a:r>
          </a:p>
          <a:p>
            <a:pPr lvl="1" algn="just"/>
            <a:r>
              <a:rPr lang="zh-CN" altLang="en-US" sz="1600" dirty="0">
                <a:solidFill>
                  <a:srgbClr val="000000"/>
                </a:solidFill>
              </a:rPr>
              <a:t>为了支持图数据的处理，</a:t>
            </a:r>
            <a:r>
              <a:rPr lang="en-US" altLang="zh-CN" sz="1600" dirty="0">
                <a:solidFill>
                  <a:srgbClr val="000000"/>
                </a:solidFill>
              </a:rPr>
              <a:t>GraphX</a:t>
            </a:r>
            <a:r>
              <a:rPr lang="zh-CN" altLang="en-US" sz="1600" dirty="0">
                <a:solidFill>
                  <a:srgbClr val="000000"/>
                </a:solidFill>
              </a:rPr>
              <a:t>提供了</a:t>
            </a:r>
            <a:r>
              <a:rPr lang="zh-CN" altLang="en-US" sz="1600" dirty="0">
                <a:solidFill>
                  <a:srgbClr val="C00000"/>
                </a:solidFill>
              </a:rPr>
              <a:t>一系列操作</a:t>
            </a:r>
            <a:r>
              <a:rPr lang="zh-CN" altLang="en-US" sz="1600" dirty="0">
                <a:solidFill>
                  <a:srgbClr val="000000"/>
                </a:solidFill>
              </a:rPr>
              <a:t>供用户使用，包括子图</a:t>
            </a:r>
            <a:r>
              <a:rPr lang="en-US" altLang="zh-CN" sz="1600" dirty="0">
                <a:solidFill>
                  <a:srgbClr val="000000"/>
                </a:solidFill>
              </a:rPr>
              <a:t>(Sub Graph)</a:t>
            </a:r>
            <a:r>
              <a:rPr lang="zh-CN" altLang="en-US" sz="1600" dirty="0">
                <a:solidFill>
                  <a:srgbClr val="000000"/>
                </a:solidFill>
              </a:rPr>
              <a:t>、顶点连接</a:t>
            </a:r>
            <a:r>
              <a:rPr lang="en-US" altLang="zh-CN" sz="1600" dirty="0">
                <a:solidFill>
                  <a:srgbClr val="000000"/>
                </a:solidFill>
              </a:rPr>
              <a:t>(Join Vertices)</a:t>
            </a:r>
            <a:r>
              <a:rPr lang="zh-CN" altLang="en-US" sz="1600" dirty="0">
                <a:solidFill>
                  <a:srgbClr val="000000"/>
                </a:solidFill>
              </a:rPr>
              <a:t>、消息聚集</a:t>
            </a:r>
            <a:r>
              <a:rPr lang="en-US" altLang="zh-CN" sz="1600" dirty="0">
                <a:solidFill>
                  <a:srgbClr val="000000"/>
                </a:solidFill>
              </a:rPr>
              <a:t>(Aggregate Message)</a:t>
            </a:r>
            <a:r>
              <a:rPr lang="zh-CN" altLang="en-US" sz="1600" dirty="0">
                <a:solidFill>
                  <a:srgbClr val="000000"/>
                </a:solidFill>
              </a:rPr>
              <a:t>等，还提供</a:t>
            </a:r>
            <a:r>
              <a:rPr lang="zh-CN" altLang="en-US" sz="1600" dirty="0">
                <a:solidFill>
                  <a:srgbClr val="C00000"/>
                </a:solidFill>
              </a:rPr>
              <a:t>了</a:t>
            </a:r>
            <a:r>
              <a:rPr lang="en-US" altLang="zh-CN" sz="1600" dirty="0" err="1">
                <a:solidFill>
                  <a:srgbClr val="C00000"/>
                </a:solidFill>
              </a:rPr>
              <a:t>Pregel</a:t>
            </a:r>
            <a:r>
              <a:rPr lang="en-US" altLang="zh-CN" sz="1600" dirty="0">
                <a:solidFill>
                  <a:srgbClr val="C00000"/>
                </a:solidFill>
              </a:rPr>
              <a:t> (Google</a:t>
            </a:r>
            <a:r>
              <a:rPr lang="zh-CN" altLang="en-US" sz="1600" dirty="0">
                <a:solidFill>
                  <a:srgbClr val="C00000"/>
                </a:solidFill>
              </a:rPr>
              <a:t>公司的图数据处理软件</a:t>
            </a:r>
            <a:r>
              <a:rPr lang="en-US" altLang="zh-CN" sz="1600" dirty="0">
                <a:solidFill>
                  <a:srgbClr val="C00000"/>
                </a:solidFill>
              </a:rPr>
              <a:t>)API</a:t>
            </a:r>
            <a:r>
              <a:rPr lang="zh-CN" altLang="en-US" sz="1600" dirty="0">
                <a:solidFill>
                  <a:srgbClr val="C00000"/>
                </a:solidFill>
              </a:rPr>
              <a:t>的变种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lvl="2" algn="just"/>
            <a:r>
              <a:rPr lang="zh-CN" altLang="en-US" dirty="0">
                <a:solidFill>
                  <a:srgbClr val="000000"/>
                </a:solidFill>
              </a:rPr>
              <a:t>在此基础上，</a:t>
            </a:r>
            <a:r>
              <a:rPr lang="en-US" altLang="zh-CN" dirty="0">
                <a:solidFill>
                  <a:srgbClr val="000000"/>
                </a:solidFill>
              </a:rPr>
              <a:t>GraphX</a:t>
            </a:r>
            <a:r>
              <a:rPr lang="zh-CN" altLang="en-US" dirty="0">
                <a:solidFill>
                  <a:srgbClr val="000000"/>
                </a:solidFill>
              </a:rPr>
              <a:t>包含了</a:t>
            </a:r>
            <a:r>
              <a:rPr lang="zh-CN" altLang="en-US" dirty="0">
                <a:solidFill>
                  <a:srgbClr val="C00000"/>
                </a:solidFill>
              </a:rPr>
              <a:t>经典的图处理算法，比如</a:t>
            </a:r>
            <a:r>
              <a:rPr lang="en-US" altLang="zh-CN" dirty="0">
                <a:solidFill>
                  <a:srgbClr val="C00000"/>
                </a:solidFill>
              </a:rPr>
              <a:t>PageRank</a:t>
            </a:r>
            <a:r>
              <a:rPr lang="zh-CN" altLang="en-US" dirty="0">
                <a:solidFill>
                  <a:srgbClr val="C00000"/>
                </a:solidFill>
              </a:rPr>
              <a:t>等</a:t>
            </a:r>
            <a:endParaRPr lang="en-US" altLang="zh-CN" dirty="0">
              <a:solidFill>
                <a:srgbClr val="C00000"/>
              </a:solidFill>
            </a:endParaRPr>
          </a:p>
          <a:p>
            <a:pPr lvl="2" algn="just"/>
            <a:r>
              <a:rPr lang="zh-CN" altLang="en-US" dirty="0">
                <a:solidFill>
                  <a:srgbClr val="000000"/>
                </a:solidFill>
              </a:rPr>
              <a:t>方便在此之上开发更加复杂的图数据分析软件</a:t>
            </a:r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56E8B1-B97F-44A7-8320-3F054B1BB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502" y="3630212"/>
            <a:ext cx="2780347" cy="124023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279183" y="3531870"/>
            <a:ext cx="864870" cy="762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4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09244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>
                <a:solidFill>
                  <a:srgbClr val="000000"/>
                </a:solidFill>
              </a:rPr>
              <a:t>Spark &amp; Hadoop Ecosystem</a:t>
            </a:r>
            <a:r>
              <a:rPr lang="zh-CN" altLang="en-US" dirty="0">
                <a:solidFill>
                  <a:srgbClr val="000000"/>
                </a:solidFill>
              </a:rPr>
              <a:t>的配合与竞争</a:t>
            </a:r>
            <a:endParaRPr lang="en-US" altLang="zh-CN" dirty="0">
              <a:solidFill>
                <a:srgbClr val="000000"/>
              </a:solidFill>
            </a:endParaRP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91340E17-44AD-4557-B389-B13E1BE6D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83301"/>
              </p:ext>
            </p:extLst>
          </p:nvPr>
        </p:nvGraphicFramePr>
        <p:xfrm>
          <a:off x="1116330" y="1557496"/>
          <a:ext cx="685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380361049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86674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Hadoop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Spark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9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HDFS 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sym typeface="Wingdings 2" panose="05020102010507070707" pitchFamily="18" charset="2"/>
                        </a:rPr>
                        <a:t>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r>
                        <a:rPr lang="zh-CN" altLang="en-US" dirty="0"/>
                        <a:t>：</a:t>
                      </a:r>
                      <a:r>
                        <a:rPr lang="en-US" altLang="zh-CN" dirty="0"/>
                        <a:t>Spark</a:t>
                      </a:r>
                      <a:r>
                        <a:rPr lang="zh-CN" altLang="en-US" dirty="0"/>
                        <a:t>依赖于</a:t>
                      </a:r>
                      <a:r>
                        <a:rPr lang="en-US" altLang="zh-CN" dirty="0"/>
                        <a:t>HDFS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Hive 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SparkSQL 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sym typeface="Wingdings 2" panose="05020102010507070707" pitchFamily="18" charset="2"/>
                        </a:rPr>
                        <a:t>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77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Apache Mahout</a:t>
                      </a:r>
                      <a:r>
                        <a:rPr lang="zh-CN" altLang="en-US" dirty="0"/>
                        <a:t>：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过期不再维护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MLLib 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sym typeface="Wingdings 2" panose="05020102010507070707" pitchFamily="18" charset="2"/>
                        </a:rPr>
                        <a:t>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37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Apache Impala 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SparkSQL 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sym typeface="Wingdings 2" panose="05020102010507070707" pitchFamily="18" charset="2"/>
                        </a:rPr>
                        <a:t>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952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Apache Giraph 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GraphX 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sym typeface="Wingdings 2" panose="05020102010507070707" pitchFamily="18" charset="2"/>
                        </a:rPr>
                        <a:t>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214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Apache Storm 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sym typeface="Wingdings 2" panose="05020102010507070707" pitchFamily="18" charset="2"/>
                        </a:rPr>
                        <a:t>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Spark Streaming 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65863"/>
                  </a:ext>
                </a:extLst>
              </a:tr>
            </a:tbl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4040652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08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09244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700" dirty="0">
                <a:solidFill>
                  <a:srgbClr val="C00000"/>
                </a:solidFill>
              </a:rPr>
              <a:t>Spark is a </a:t>
            </a:r>
            <a:r>
              <a:rPr lang="en-US" altLang="zh-CN" sz="1700" i="0" u="none" strike="noStrike" baseline="0" dirty="0">
                <a:solidFill>
                  <a:srgbClr val="C00000"/>
                </a:solidFill>
              </a:rPr>
              <a:t>Unified Platform for Big Data Apps</a:t>
            </a:r>
            <a:endParaRPr lang="en-US" altLang="zh-CN" sz="1700" dirty="0">
              <a:solidFill>
                <a:srgbClr val="C00000"/>
              </a:solidFill>
            </a:endParaRPr>
          </a:p>
          <a:p>
            <a:pPr lvl="1" algn="just"/>
            <a:r>
              <a:rPr lang="en-US" altLang="zh-CN" sz="1700" dirty="0">
                <a:solidFill>
                  <a:srgbClr val="000000"/>
                </a:solidFill>
              </a:rPr>
              <a:t>(1)All different processing systems in spark share </a:t>
            </a:r>
            <a:r>
              <a:rPr lang="en-US" altLang="zh-CN" sz="1700" dirty="0">
                <a:solidFill>
                  <a:srgbClr val="C00000"/>
                </a:solidFill>
              </a:rPr>
              <a:t>same abstraction called RDD</a:t>
            </a:r>
          </a:p>
          <a:p>
            <a:pPr lvl="2" algn="just"/>
            <a:r>
              <a:rPr lang="zh-CN" altLang="en-US" sz="1700" dirty="0">
                <a:solidFill>
                  <a:srgbClr val="000000"/>
                </a:solidFill>
              </a:rPr>
              <a:t>下文介绍</a:t>
            </a:r>
            <a:endParaRPr lang="en-US" altLang="zh-CN" sz="1700" dirty="0">
              <a:solidFill>
                <a:srgbClr val="000000"/>
              </a:solidFill>
            </a:endParaRPr>
          </a:p>
          <a:p>
            <a:pPr lvl="1" algn="just"/>
            <a:r>
              <a:rPr lang="en-US" altLang="zh-CN" sz="1700" dirty="0">
                <a:solidFill>
                  <a:srgbClr val="000000"/>
                </a:solidFill>
              </a:rPr>
              <a:t>(2)As they share same abstraction you can </a:t>
            </a:r>
            <a:r>
              <a:rPr lang="en-US" altLang="zh-CN" sz="1700" dirty="0">
                <a:solidFill>
                  <a:srgbClr val="C00000"/>
                </a:solidFill>
              </a:rPr>
              <a:t>mix and match different kind of processing </a:t>
            </a:r>
            <a:r>
              <a:rPr lang="en-US" altLang="zh-CN" sz="1700" dirty="0">
                <a:solidFill>
                  <a:srgbClr val="000000"/>
                </a:solidFill>
              </a:rPr>
              <a:t>in same application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C9EAA1-8628-4E75-B793-6E81D3516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226" y="2667689"/>
            <a:ext cx="4454560" cy="223393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1353074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953000" cy="3937000"/>
          </a:xfrm>
        </p:spPr>
        <p:txBody>
          <a:bodyPr>
            <a:normAutofit fontScale="92500"/>
          </a:bodyPr>
          <a:lstStyle/>
          <a:p>
            <a:pPr algn="just"/>
            <a:r>
              <a:rPr lang="en-US" altLang="zh-CN" sz="1800" dirty="0">
                <a:solidFill>
                  <a:srgbClr val="C00000"/>
                </a:solidFill>
                <a:effectLst/>
              </a:rPr>
              <a:t>RDD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及其处理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lvl="1" algn="just"/>
            <a:r>
              <a:rPr lang="zh-CN" altLang="en-US" sz="1600" dirty="0">
                <a:solidFill>
                  <a:srgbClr val="000000"/>
                </a:solidFill>
              </a:rPr>
              <a:t>弹性分布数据集</a:t>
            </a:r>
            <a:r>
              <a:rPr lang="en-US" altLang="zh-CN" sz="1600" dirty="0">
                <a:solidFill>
                  <a:srgbClr val="000000"/>
                </a:solidFill>
              </a:rPr>
              <a:t>(Resilient Distributed Dataset, RDD)</a:t>
            </a:r>
            <a:r>
              <a:rPr lang="zh-CN" altLang="en-US" sz="1600" dirty="0">
                <a:solidFill>
                  <a:srgbClr val="000000"/>
                </a:solidFill>
              </a:rPr>
              <a:t>是</a:t>
            </a:r>
            <a:r>
              <a:rPr lang="en-US" altLang="zh-CN" sz="1600" dirty="0">
                <a:solidFill>
                  <a:srgbClr val="000000"/>
                </a:solidFill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</a:rPr>
              <a:t>软件系统的核心概念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2" algn="just"/>
            <a:r>
              <a:rPr lang="zh-CN" altLang="en-US" dirty="0">
                <a:solidFill>
                  <a:srgbClr val="000000"/>
                </a:solidFill>
              </a:rPr>
              <a:t>它是一个容错的、不可更新的</a:t>
            </a:r>
            <a:r>
              <a:rPr lang="en-US" altLang="zh-CN" dirty="0">
                <a:solidFill>
                  <a:srgbClr val="000000"/>
                </a:solidFill>
              </a:rPr>
              <a:t>(Immutable)</a:t>
            </a:r>
            <a:r>
              <a:rPr lang="zh-CN" altLang="en-US" dirty="0">
                <a:solidFill>
                  <a:srgbClr val="000000"/>
                </a:solidFill>
              </a:rPr>
              <a:t>分布式数据集，支持并行处理</a:t>
            </a:r>
          </a:p>
          <a:p>
            <a:pPr lvl="2" algn="just"/>
            <a:r>
              <a:rPr lang="zh-CN" altLang="en-US" dirty="0">
                <a:solidFill>
                  <a:srgbClr val="000000"/>
                </a:solidFill>
              </a:rPr>
              <a:t>简单来讲，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可以看作数据库里的一张表；</a:t>
            </a:r>
            <a:r>
              <a:rPr lang="en-US" altLang="zh-CN" dirty="0">
                <a:solidFill>
                  <a:srgbClr val="000000"/>
                </a:solidFill>
              </a:rPr>
              <a:t>Spark</a:t>
            </a:r>
            <a:r>
              <a:rPr lang="zh-CN" altLang="en-US" dirty="0">
                <a:solidFill>
                  <a:srgbClr val="000000"/>
                </a:solidFill>
              </a:rPr>
              <a:t>把隶属于一个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的数据，划分成不同的分区</a:t>
            </a:r>
            <a:r>
              <a:rPr lang="en-US" altLang="zh-CN" dirty="0">
                <a:solidFill>
                  <a:srgbClr val="000000"/>
                </a:solidFill>
              </a:rPr>
              <a:t>(Partition)</a:t>
            </a:r>
          </a:p>
          <a:p>
            <a:pPr lvl="2" algn="just"/>
            <a:r>
              <a:rPr lang="zh-CN" altLang="en-US" dirty="0">
                <a:solidFill>
                  <a:srgbClr val="000000"/>
                </a:solidFill>
              </a:rPr>
              <a:t>分区是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的下级概念</a:t>
            </a:r>
            <a:endParaRPr lang="en-US" altLang="zh-CN" dirty="0">
              <a:solidFill>
                <a:srgbClr val="000000"/>
              </a:solidFill>
            </a:endParaRPr>
          </a:p>
          <a:p>
            <a:pPr lvl="3" algn="just"/>
            <a:r>
              <a:rPr lang="zh-CN" altLang="en-US" dirty="0">
                <a:solidFill>
                  <a:srgbClr val="000000"/>
                </a:solidFill>
              </a:rPr>
              <a:t>对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进行分区，并且把分区分布到集群环境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zh-CN" altLang="en-US" dirty="0">
                <a:solidFill>
                  <a:srgbClr val="000000"/>
                </a:solidFill>
              </a:rPr>
              <a:t>不同节点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r>
              <a:rPr lang="zh-CN" altLang="en-US" dirty="0">
                <a:solidFill>
                  <a:srgbClr val="000000"/>
                </a:solidFill>
              </a:rPr>
              <a:t>，有利于对数据进行并行处理</a:t>
            </a:r>
            <a:endParaRPr lang="en-US" altLang="zh-CN" dirty="0">
              <a:solidFill>
                <a:srgbClr val="000000"/>
              </a:solidFill>
            </a:endParaRPr>
          </a:p>
          <a:p>
            <a:pPr lvl="3" algn="just"/>
            <a:r>
              <a:rPr lang="zh-CN" altLang="en-US" dirty="0">
                <a:solidFill>
                  <a:srgbClr val="000000"/>
                </a:solidFill>
              </a:rPr>
              <a:t>我们可以从外部数据源比如</a:t>
            </a:r>
            <a:r>
              <a:rPr lang="en-US" altLang="zh-CN" dirty="0">
                <a:solidFill>
                  <a:srgbClr val="000000"/>
                </a:solidFill>
              </a:rPr>
              <a:t>HDFS</a:t>
            </a:r>
            <a:r>
              <a:rPr lang="zh-CN" altLang="en-US" dirty="0">
                <a:solidFill>
                  <a:srgbClr val="000000"/>
                </a:solidFill>
              </a:rPr>
              <a:t>、</a:t>
            </a:r>
            <a:r>
              <a:rPr lang="en-US" altLang="zh-CN" dirty="0">
                <a:solidFill>
                  <a:srgbClr val="000000"/>
                </a:solidFill>
              </a:rPr>
              <a:t>HBase</a:t>
            </a:r>
            <a:r>
              <a:rPr lang="zh-CN" altLang="en-US" dirty="0">
                <a:solidFill>
                  <a:srgbClr val="000000"/>
                </a:solidFill>
              </a:rPr>
              <a:t>等创建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数据集，也可以在</a:t>
            </a:r>
            <a:r>
              <a:rPr lang="en-US" altLang="zh-CN" dirty="0">
                <a:solidFill>
                  <a:srgbClr val="000000"/>
                </a:solidFill>
              </a:rPr>
              <a:t>Spark</a:t>
            </a:r>
            <a:r>
              <a:rPr lang="zh-CN" altLang="en-US" dirty="0">
                <a:solidFill>
                  <a:srgbClr val="000000"/>
                </a:solidFill>
              </a:rPr>
              <a:t>程序中，直接创建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，比如把一个</a:t>
            </a:r>
            <a:r>
              <a:rPr lang="en-US" altLang="zh-CN" dirty="0">
                <a:solidFill>
                  <a:srgbClr val="000000"/>
                </a:solidFill>
              </a:rPr>
              <a:t>List</a:t>
            </a:r>
            <a:r>
              <a:rPr lang="zh-CN" altLang="en-US" dirty="0">
                <a:solidFill>
                  <a:srgbClr val="000000"/>
                </a:solidFill>
              </a:rPr>
              <a:t>转换成一个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endParaRPr lang="zh-CN" altLang="en-US" dirty="0">
              <a:solidFill>
                <a:srgbClr val="000000"/>
              </a:solidFill>
            </a:endParaRP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816974-CA2A-433A-AE96-9E9532AE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68" y="1588770"/>
            <a:ext cx="2831732" cy="271653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40851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dirty="0">
                <a:solidFill>
                  <a:srgbClr val="C00000"/>
                </a:solidFill>
                <a:latin typeface="ArialMT"/>
              </a:rPr>
              <a:t>Big data has become necessity now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algn="just"/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57A125-2502-4FFC-AA36-0F22CF84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826" y="1443990"/>
            <a:ext cx="4950347" cy="33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C00000"/>
                </a:solidFill>
                <a:effectLst/>
              </a:rPr>
              <a:t>RDD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及其处理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lvl="1" algn="just"/>
            <a:r>
              <a:rPr lang="en-US" altLang="zh-CN" sz="1550" dirty="0">
                <a:solidFill>
                  <a:srgbClr val="000000"/>
                </a:solidFill>
              </a:rPr>
              <a:t>RDD</a:t>
            </a:r>
            <a:r>
              <a:rPr lang="zh-CN" altLang="en-US" sz="1550" dirty="0">
                <a:solidFill>
                  <a:srgbClr val="000000"/>
                </a:solidFill>
              </a:rPr>
              <a:t>采用</a:t>
            </a:r>
            <a:r>
              <a:rPr lang="zh-CN" altLang="en-US" sz="1550" dirty="0">
                <a:solidFill>
                  <a:srgbClr val="C00000"/>
                </a:solidFill>
              </a:rPr>
              <a:t>基于血统</a:t>
            </a:r>
            <a:r>
              <a:rPr lang="en-US" altLang="zh-CN" sz="1550" dirty="0">
                <a:solidFill>
                  <a:srgbClr val="C00000"/>
                </a:solidFill>
              </a:rPr>
              <a:t>(Lineage)</a:t>
            </a:r>
            <a:r>
              <a:rPr lang="zh-CN" altLang="en-US" sz="1550" dirty="0">
                <a:solidFill>
                  <a:srgbClr val="C00000"/>
                </a:solidFill>
              </a:rPr>
              <a:t>的容错机制</a:t>
            </a:r>
            <a:r>
              <a:rPr lang="zh-CN" altLang="en-US" sz="1550" dirty="0">
                <a:solidFill>
                  <a:srgbClr val="000000"/>
                </a:solidFill>
              </a:rPr>
              <a:t>，也就是它记住每个</a:t>
            </a:r>
            <a:r>
              <a:rPr lang="en-US" altLang="zh-CN" sz="1550" dirty="0">
                <a:solidFill>
                  <a:srgbClr val="000000"/>
                </a:solidFill>
              </a:rPr>
              <a:t>RDD</a:t>
            </a:r>
            <a:r>
              <a:rPr lang="zh-CN" altLang="en-US" sz="1550" dirty="0">
                <a:solidFill>
                  <a:srgbClr val="000000"/>
                </a:solidFill>
              </a:rPr>
              <a:t>是如何从其它</a:t>
            </a:r>
            <a:r>
              <a:rPr lang="en-US" altLang="zh-CN" sz="1550" dirty="0">
                <a:solidFill>
                  <a:srgbClr val="000000"/>
                </a:solidFill>
              </a:rPr>
              <a:t>RDD</a:t>
            </a:r>
            <a:r>
              <a:rPr lang="zh-CN" altLang="en-US" sz="1550" dirty="0">
                <a:solidFill>
                  <a:srgbClr val="000000"/>
                </a:solidFill>
              </a:rPr>
              <a:t>转换</a:t>
            </a:r>
            <a:r>
              <a:rPr lang="en-US" altLang="zh-CN" sz="1550" dirty="0">
                <a:solidFill>
                  <a:srgbClr val="000000"/>
                </a:solidFill>
              </a:rPr>
              <a:t>(Transformation)</a:t>
            </a:r>
            <a:r>
              <a:rPr lang="zh-CN" altLang="en-US" sz="1550" dirty="0">
                <a:solidFill>
                  <a:srgbClr val="000000"/>
                </a:solidFill>
              </a:rPr>
              <a:t>而来的</a:t>
            </a:r>
            <a:endParaRPr lang="en-US" altLang="zh-CN" sz="1550" dirty="0">
              <a:solidFill>
                <a:srgbClr val="000000"/>
              </a:solidFill>
            </a:endParaRPr>
          </a:p>
          <a:p>
            <a:pPr lvl="1" algn="just"/>
            <a:r>
              <a:rPr lang="zh-CN" altLang="en-US" sz="1550" dirty="0">
                <a:solidFill>
                  <a:srgbClr val="000000"/>
                </a:solidFill>
              </a:rPr>
              <a:t>当某个</a:t>
            </a:r>
            <a:r>
              <a:rPr lang="en-US" altLang="zh-CN" sz="1550" dirty="0">
                <a:solidFill>
                  <a:srgbClr val="000000"/>
                </a:solidFill>
              </a:rPr>
              <a:t>RDD</a:t>
            </a:r>
            <a:r>
              <a:rPr lang="zh-CN" altLang="en-US" sz="1550" dirty="0">
                <a:solidFill>
                  <a:srgbClr val="000000"/>
                </a:solidFill>
              </a:rPr>
              <a:t>损坏的时候，</a:t>
            </a:r>
            <a:r>
              <a:rPr lang="en-US" altLang="zh-CN" sz="1550" dirty="0">
                <a:solidFill>
                  <a:srgbClr val="000000"/>
                </a:solidFill>
              </a:rPr>
              <a:t>Spark</a:t>
            </a:r>
            <a:r>
              <a:rPr lang="zh-CN" altLang="en-US" sz="1550" dirty="0">
                <a:solidFill>
                  <a:srgbClr val="000000"/>
                </a:solidFill>
              </a:rPr>
              <a:t>系统从上游</a:t>
            </a:r>
            <a:r>
              <a:rPr lang="en-US" altLang="zh-CN" sz="1550" dirty="0">
                <a:solidFill>
                  <a:srgbClr val="000000"/>
                </a:solidFill>
              </a:rPr>
              <a:t>RDD</a:t>
            </a:r>
            <a:r>
              <a:rPr lang="zh-CN" altLang="en-US" sz="1550" dirty="0">
                <a:solidFill>
                  <a:srgbClr val="000000"/>
                </a:solidFill>
              </a:rPr>
              <a:t>重新计算和创建本</a:t>
            </a:r>
            <a:r>
              <a:rPr lang="en-US" altLang="zh-CN" sz="1550" dirty="0">
                <a:solidFill>
                  <a:srgbClr val="000000"/>
                </a:solidFill>
              </a:rPr>
              <a:t>RDD</a:t>
            </a:r>
            <a:r>
              <a:rPr lang="zh-CN" altLang="en-US" sz="1550" dirty="0">
                <a:solidFill>
                  <a:srgbClr val="000000"/>
                </a:solidFill>
              </a:rPr>
              <a:t>的数据</a:t>
            </a:r>
            <a:endParaRPr lang="en-US" altLang="zh-CN" sz="1550" dirty="0">
              <a:solidFill>
                <a:srgbClr val="000000"/>
              </a:solidFill>
            </a:endParaRPr>
          </a:p>
          <a:p>
            <a:pPr lvl="1" algn="just"/>
            <a:r>
              <a:rPr lang="en-US" altLang="zh-CN" sz="1550" dirty="0">
                <a:solidFill>
                  <a:srgbClr val="000000"/>
                </a:solidFill>
              </a:rPr>
              <a:t>RDD</a:t>
            </a:r>
            <a:r>
              <a:rPr lang="zh-CN" altLang="en-US" sz="1550" dirty="0">
                <a:solidFill>
                  <a:srgbClr val="000000"/>
                </a:solidFill>
              </a:rPr>
              <a:t>数据集是不可更新的</a:t>
            </a:r>
            <a:r>
              <a:rPr lang="en-US" altLang="zh-CN" sz="1550" dirty="0">
                <a:solidFill>
                  <a:srgbClr val="000000"/>
                </a:solidFill>
              </a:rPr>
              <a:t>(Immutable)</a:t>
            </a:r>
          </a:p>
          <a:p>
            <a:pPr lvl="1" algn="just"/>
            <a:r>
              <a:rPr lang="zh-CN" altLang="en-US" sz="1550" dirty="0">
                <a:solidFill>
                  <a:srgbClr val="000000"/>
                </a:solidFill>
              </a:rPr>
              <a:t>我们可以对一个</a:t>
            </a:r>
            <a:r>
              <a:rPr lang="en-US" altLang="zh-CN" sz="1550" dirty="0">
                <a:solidFill>
                  <a:srgbClr val="000000"/>
                </a:solidFill>
              </a:rPr>
              <a:t>RDD</a:t>
            </a:r>
            <a:r>
              <a:rPr lang="zh-CN" altLang="en-US" sz="1550" dirty="0">
                <a:solidFill>
                  <a:srgbClr val="000000"/>
                </a:solidFill>
              </a:rPr>
              <a:t>进行转换</a:t>
            </a:r>
            <a:r>
              <a:rPr lang="en-US" altLang="zh-CN" sz="1550" dirty="0">
                <a:solidFill>
                  <a:srgbClr val="000000"/>
                </a:solidFill>
              </a:rPr>
              <a:t>(Transformation)</a:t>
            </a:r>
            <a:r>
              <a:rPr lang="zh-CN" altLang="en-US" sz="1550" dirty="0">
                <a:solidFill>
                  <a:srgbClr val="000000"/>
                </a:solidFill>
              </a:rPr>
              <a:t>，但是转换之后会返回一个新的</a:t>
            </a:r>
            <a:r>
              <a:rPr lang="en-US" altLang="zh-CN" sz="1550" dirty="0">
                <a:solidFill>
                  <a:srgbClr val="000000"/>
                </a:solidFill>
              </a:rPr>
              <a:t>RDD</a:t>
            </a:r>
            <a:r>
              <a:rPr lang="zh-CN" altLang="en-US" sz="1550" dirty="0">
                <a:solidFill>
                  <a:srgbClr val="000000"/>
                </a:solidFill>
              </a:rPr>
              <a:t>，而原来的</a:t>
            </a:r>
            <a:r>
              <a:rPr lang="en-US" altLang="zh-CN" sz="1550" dirty="0">
                <a:solidFill>
                  <a:srgbClr val="000000"/>
                </a:solidFill>
              </a:rPr>
              <a:t>RDD</a:t>
            </a:r>
            <a:r>
              <a:rPr lang="zh-CN" altLang="en-US" sz="1550" dirty="0">
                <a:solidFill>
                  <a:srgbClr val="000000"/>
                </a:solidFill>
              </a:rPr>
              <a:t>保持不变</a:t>
            </a:r>
          </a:p>
          <a:p>
            <a:pPr algn="just"/>
            <a:endParaRPr lang="en-US" altLang="zh-CN" sz="1500" dirty="0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65FDAD-C65D-4809-A6F9-9490382F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640"/>
            <a:ext cx="4076700" cy="186995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3532340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525018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C00000"/>
                </a:solidFill>
                <a:effectLst/>
              </a:rPr>
              <a:t>RDD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及其处理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</a:rPr>
              <a:t>RDD</a:t>
            </a:r>
            <a:r>
              <a:rPr lang="zh-CN" altLang="en-US" sz="1600" dirty="0">
                <a:solidFill>
                  <a:srgbClr val="000000"/>
                </a:solidFill>
              </a:rPr>
              <a:t>数据集支持两种操作，分别是转换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>
                <a:solidFill>
                  <a:srgbClr val="C00000"/>
                </a:solidFill>
              </a:rPr>
              <a:t>Transformation</a:t>
            </a:r>
            <a:r>
              <a:rPr lang="en-US" altLang="zh-CN" sz="1600" dirty="0">
                <a:solidFill>
                  <a:srgbClr val="000000"/>
                </a:solidFill>
              </a:rPr>
              <a:t>)</a:t>
            </a:r>
            <a:r>
              <a:rPr lang="zh-CN" altLang="en-US" sz="1600" dirty="0">
                <a:solidFill>
                  <a:srgbClr val="000000"/>
                </a:solidFill>
              </a:rPr>
              <a:t>和动作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en-US" altLang="zh-CN" sz="1600" dirty="0">
                <a:solidFill>
                  <a:srgbClr val="C00000"/>
                </a:solidFill>
              </a:rPr>
              <a:t>Action</a:t>
            </a:r>
            <a:r>
              <a:rPr lang="en-US" altLang="zh-CN" sz="1600" dirty="0">
                <a:solidFill>
                  <a:srgbClr val="000000"/>
                </a:solidFill>
              </a:rPr>
              <a:t>)</a:t>
            </a:r>
          </a:p>
          <a:p>
            <a:pPr lvl="1" algn="just"/>
            <a:r>
              <a:rPr lang="zh-CN" altLang="en-US" sz="1600" dirty="0">
                <a:solidFill>
                  <a:srgbClr val="000000"/>
                </a:solidFill>
              </a:rPr>
              <a:t>对一个</a:t>
            </a:r>
            <a:r>
              <a:rPr lang="en-US" altLang="zh-CN" sz="1600" dirty="0">
                <a:solidFill>
                  <a:srgbClr val="000000"/>
                </a:solidFill>
              </a:rPr>
              <a:t>RDD</a:t>
            </a:r>
            <a:r>
              <a:rPr lang="zh-CN" altLang="en-US" sz="1600" dirty="0">
                <a:solidFill>
                  <a:srgbClr val="000000"/>
                </a:solidFill>
              </a:rPr>
              <a:t>施加</a:t>
            </a:r>
            <a:r>
              <a:rPr lang="zh-CN" altLang="en-US" sz="1600" dirty="0">
                <a:solidFill>
                  <a:srgbClr val="C00000"/>
                </a:solidFill>
              </a:rPr>
              <a:t>转换操作</a:t>
            </a:r>
            <a:r>
              <a:rPr lang="zh-CN" altLang="en-US" sz="1600" dirty="0">
                <a:solidFill>
                  <a:srgbClr val="000000"/>
                </a:solidFill>
              </a:rPr>
              <a:t>，将返回一个新的</a:t>
            </a:r>
            <a:r>
              <a:rPr lang="en-US" altLang="zh-CN" sz="1600" dirty="0">
                <a:solidFill>
                  <a:srgbClr val="000000"/>
                </a:solidFill>
              </a:rPr>
              <a:t>RDD(New RDD)</a:t>
            </a:r>
          </a:p>
          <a:p>
            <a:pPr lvl="2" algn="just"/>
            <a:r>
              <a:rPr lang="zh-CN" altLang="en-US" sz="1400" dirty="0">
                <a:solidFill>
                  <a:srgbClr val="000000"/>
                </a:solidFill>
              </a:rPr>
              <a:t>典型的转换操作包括</a:t>
            </a:r>
            <a:r>
              <a:rPr lang="en-US" altLang="zh-CN" sz="1400" dirty="0">
                <a:solidFill>
                  <a:srgbClr val="000000"/>
                </a:solidFill>
              </a:rPr>
              <a:t>map</a:t>
            </a:r>
            <a:r>
              <a:rPr lang="zh-CN" altLang="en-US" sz="1400" dirty="0">
                <a:solidFill>
                  <a:srgbClr val="000000"/>
                </a:solidFill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</a:rPr>
              <a:t>filter</a:t>
            </a:r>
            <a:r>
              <a:rPr lang="zh-CN" altLang="en-US" sz="1400" dirty="0">
                <a:solidFill>
                  <a:srgbClr val="000000"/>
                </a:solidFill>
              </a:rPr>
              <a:t>、</a:t>
            </a:r>
            <a:r>
              <a:rPr lang="en-US" altLang="zh-CN" sz="1400" dirty="0" err="1">
                <a:solidFill>
                  <a:srgbClr val="000000"/>
                </a:solidFill>
              </a:rPr>
              <a:t>flatMap</a:t>
            </a:r>
            <a:r>
              <a:rPr lang="zh-CN" altLang="en-US" sz="1400" dirty="0">
                <a:solidFill>
                  <a:srgbClr val="000000"/>
                </a:solidFill>
              </a:rPr>
              <a:t>、</a:t>
            </a:r>
            <a:r>
              <a:rPr lang="en-US" altLang="zh-CN" sz="1400" dirty="0" err="1">
                <a:solidFill>
                  <a:srgbClr val="000000"/>
                </a:solidFill>
              </a:rPr>
              <a:t>groupByKey</a:t>
            </a:r>
            <a:r>
              <a:rPr lang="zh-CN" altLang="en-US" sz="1400" dirty="0">
                <a:solidFill>
                  <a:srgbClr val="000000"/>
                </a:solidFill>
              </a:rPr>
              <a:t>、</a:t>
            </a:r>
            <a:r>
              <a:rPr lang="en-US" altLang="zh-CN" sz="1400" dirty="0" err="1">
                <a:solidFill>
                  <a:srgbClr val="000000"/>
                </a:solidFill>
              </a:rPr>
              <a:t>reduceByKey</a:t>
            </a:r>
            <a:r>
              <a:rPr lang="zh-CN" altLang="en-US" sz="1400" dirty="0">
                <a:solidFill>
                  <a:srgbClr val="000000"/>
                </a:solidFill>
              </a:rPr>
              <a:t>、</a:t>
            </a:r>
            <a:r>
              <a:rPr lang="en-US" altLang="zh-CN" sz="1400" dirty="0" err="1">
                <a:solidFill>
                  <a:srgbClr val="000000"/>
                </a:solidFill>
              </a:rPr>
              <a:t>aggregateByKey</a:t>
            </a:r>
            <a:r>
              <a:rPr lang="zh-CN" altLang="en-US" sz="1400" dirty="0">
                <a:solidFill>
                  <a:srgbClr val="000000"/>
                </a:solidFill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</a:rPr>
              <a:t>pipe</a:t>
            </a:r>
            <a:r>
              <a:rPr lang="zh-CN" altLang="en-US" sz="1400" dirty="0">
                <a:solidFill>
                  <a:srgbClr val="000000"/>
                </a:solidFill>
              </a:rPr>
              <a:t>、以及</a:t>
            </a:r>
            <a:r>
              <a:rPr lang="en-US" altLang="zh-CN" sz="1400" dirty="0">
                <a:solidFill>
                  <a:srgbClr val="000000"/>
                </a:solidFill>
              </a:rPr>
              <a:t>coalesce</a:t>
            </a:r>
            <a:r>
              <a:rPr lang="zh-CN" altLang="en-US" sz="1400" dirty="0">
                <a:solidFill>
                  <a:srgbClr val="000000"/>
                </a:solidFill>
              </a:rPr>
              <a:t>等操作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lvl="1" algn="just"/>
            <a:r>
              <a:rPr lang="zh-CN" altLang="en-US" sz="1600" dirty="0">
                <a:solidFill>
                  <a:srgbClr val="C00000"/>
                </a:solidFill>
              </a:rPr>
              <a:t>动作操作</a:t>
            </a:r>
            <a:r>
              <a:rPr lang="zh-CN" altLang="en-US" sz="1600" dirty="0">
                <a:solidFill>
                  <a:srgbClr val="000000"/>
                </a:solidFill>
              </a:rPr>
              <a:t>施加于</a:t>
            </a:r>
            <a:r>
              <a:rPr lang="en-US" altLang="zh-CN" sz="1600" dirty="0">
                <a:solidFill>
                  <a:srgbClr val="000000"/>
                </a:solidFill>
              </a:rPr>
              <a:t>RDD</a:t>
            </a:r>
            <a:r>
              <a:rPr lang="zh-CN" altLang="en-US" sz="1600" dirty="0">
                <a:solidFill>
                  <a:srgbClr val="000000"/>
                </a:solidFill>
              </a:rPr>
              <a:t>数据集，经过对</a:t>
            </a:r>
            <a:r>
              <a:rPr lang="en-US" altLang="zh-CN" sz="1600" dirty="0">
                <a:solidFill>
                  <a:srgbClr val="000000"/>
                </a:solidFill>
              </a:rPr>
              <a:t>RDD</a:t>
            </a:r>
            <a:r>
              <a:rPr lang="zh-CN" altLang="en-US" sz="1600" dirty="0">
                <a:solidFill>
                  <a:srgbClr val="000000"/>
                </a:solidFill>
              </a:rPr>
              <a:t>数据集的计算，返回一个新的结果</a:t>
            </a:r>
            <a:r>
              <a:rPr lang="en-US" altLang="zh-CN" sz="1600" dirty="0">
                <a:solidFill>
                  <a:srgbClr val="000000"/>
                </a:solidFill>
              </a:rPr>
              <a:t>(New Result)</a:t>
            </a:r>
            <a:r>
              <a:rPr lang="zh-CN" altLang="en-US" sz="1600" dirty="0">
                <a:solidFill>
                  <a:srgbClr val="000000"/>
                </a:solidFill>
              </a:rPr>
              <a:t>，这个结果将返回客户端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2" algn="just"/>
            <a:r>
              <a:rPr lang="zh-CN" altLang="en-US" sz="1400" dirty="0">
                <a:solidFill>
                  <a:srgbClr val="000000"/>
                </a:solidFill>
              </a:rPr>
              <a:t>典型的动作包括</a:t>
            </a:r>
            <a:r>
              <a:rPr lang="en-US" altLang="zh-CN" sz="1400" dirty="0">
                <a:solidFill>
                  <a:srgbClr val="000000"/>
                </a:solidFill>
              </a:rPr>
              <a:t>reduce</a:t>
            </a:r>
            <a:r>
              <a:rPr lang="zh-CN" altLang="en-US" sz="1400" dirty="0">
                <a:solidFill>
                  <a:srgbClr val="000000"/>
                </a:solidFill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</a:rPr>
              <a:t>collect</a:t>
            </a:r>
            <a:r>
              <a:rPr lang="zh-CN" altLang="en-US" sz="1400" dirty="0">
                <a:solidFill>
                  <a:srgbClr val="000000"/>
                </a:solidFill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</a:rPr>
              <a:t>count</a:t>
            </a:r>
            <a:r>
              <a:rPr lang="zh-CN" altLang="en-US" sz="1400" dirty="0">
                <a:solidFill>
                  <a:srgbClr val="000000"/>
                </a:solidFill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</a:rPr>
              <a:t>first</a:t>
            </a:r>
            <a:r>
              <a:rPr lang="zh-CN" altLang="en-US" sz="1400" dirty="0">
                <a:solidFill>
                  <a:srgbClr val="000000"/>
                </a:solidFill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</a:rPr>
              <a:t>take</a:t>
            </a:r>
            <a:r>
              <a:rPr lang="zh-CN" altLang="en-US" sz="1400" dirty="0">
                <a:solidFill>
                  <a:srgbClr val="000000"/>
                </a:solidFill>
              </a:rPr>
              <a:t>、</a:t>
            </a:r>
            <a:r>
              <a:rPr lang="en-US" altLang="zh-CN" sz="1400" dirty="0" err="1">
                <a:solidFill>
                  <a:srgbClr val="000000"/>
                </a:solidFill>
              </a:rPr>
              <a:t>countByKey</a:t>
            </a:r>
            <a:r>
              <a:rPr lang="zh-CN" altLang="en-US" sz="1400" dirty="0">
                <a:solidFill>
                  <a:srgbClr val="000000"/>
                </a:solidFill>
              </a:rPr>
              <a:t>、以及</a:t>
            </a:r>
            <a:r>
              <a:rPr lang="en-US" altLang="zh-CN" sz="1400" dirty="0">
                <a:solidFill>
                  <a:srgbClr val="000000"/>
                </a:solidFill>
              </a:rPr>
              <a:t>foreach</a:t>
            </a:r>
            <a:r>
              <a:rPr lang="zh-CN" altLang="en-US" sz="1400" dirty="0">
                <a:solidFill>
                  <a:srgbClr val="000000"/>
                </a:solidFill>
              </a:rPr>
              <a:t>等操作</a:t>
            </a: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65FDAD-C65D-4809-A6F9-9490382F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1812290"/>
            <a:ext cx="2941320" cy="186995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4622AC1-BA9D-4532-A7C2-4C24A84747F4}"/>
              </a:ext>
            </a:extLst>
          </p:cNvPr>
          <p:cNvSpPr/>
          <p:nvPr/>
        </p:nvSpPr>
        <p:spPr>
          <a:xfrm>
            <a:off x="7918057" y="2811982"/>
            <a:ext cx="1056010" cy="4491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804A345-E25E-434E-BD38-DFA7A7B64D69}"/>
              </a:ext>
            </a:extLst>
          </p:cNvPr>
          <p:cNvSpPr/>
          <p:nvPr/>
        </p:nvSpPr>
        <p:spPr>
          <a:xfrm>
            <a:off x="7290924" y="1812290"/>
            <a:ext cx="1177391" cy="4089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096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77226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RDD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的</a:t>
            </a:r>
            <a:r>
              <a:rPr lang="en-US" altLang="zh-CN" sz="1800" dirty="0">
                <a:solidFill>
                  <a:srgbClr val="C00000"/>
                </a:solidFill>
                <a:effectLst/>
              </a:rPr>
              <a:t>transformations &amp; actions</a:t>
            </a:r>
          </a:p>
          <a:p>
            <a:pPr algn="just"/>
            <a:endParaRPr lang="en-US" altLang="zh-CN" sz="1800" dirty="0">
              <a:solidFill>
                <a:srgbClr val="000000"/>
              </a:solidFill>
              <a:effectLst/>
            </a:endParaRP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8B09D3-7137-4705-B6A0-4FA19DE6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30" y="1483848"/>
            <a:ext cx="7474766" cy="321798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2795602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50292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solidFill>
                  <a:srgbClr val="C00000"/>
                </a:solidFill>
                <a:effectLst/>
              </a:rPr>
              <a:t>宽依赖和窄依赖</a:t>
            </a:r>
            <a:endParaRPr lang="en-US" altLang="zh-CN" dirty="0">
              <a:solidFill>
                <a:srgbClr val="C00000"/>
              </a:solidFill>
              <a:effectLst/>
            </a:endParaRPr>
          </a:p>
          <a:p>
            <a:pPr lvl="1" algn="just"/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DAG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里，父子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RDD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的各个分区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(Partition)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之间，有两种依赖关系，分别是宽依赖和窄依赖</a:t>
            </a:r>
            <a:endParaRPr lang="en-US" altLang="zh-CN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dirty="0">
                <a:solidFill>
                  <a:srgbClr val="C00000"/>
                </a:solidFill>
              </a:rPr>
              <a:t>窄依赖</a:t>
            </a:r>
            <a:r>
              <a:rPr lang="zh-CN" altLang="en-US" dirty="0">
                <a:solidFill>
                  <a:srgbClr val="000000"/>
                </a:solidFill>
              </a:rPr>
              <a:t>，指的是每个父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的分区，最多被一个子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的分区使用到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zh-CN" altLang="en-US" dirty="0">
                <a:solidFill>
                  <a:srgbClr val="000000"/>
                </a:solidFill>
              </a:rPr>
              <a:t>父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的某个分区的数据经过转换操作，产生子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的分区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</a:p>
          <a:p>
            <a:pPr lvl="1" algn="just"/>
            <a:r>
              <a:rPr lang="zh-CN" altLang="en-US" dirty="0">
                <a:solidFill>
                  <a:srgbClr val="C00000"/>
                </a:solidFill>
              </a:rPr>
              <a:t>（请参见后面的示例）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 algn="just"/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DA9C4-EFAA-4EF3-A9F1-0D7864EC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660" y="1760220"/>
            <a:ext cx="2834640" cy="252603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2E2BE56-A805-4BA6-8CDF-7E21BDD3CBDE}"/>
              </a:ext>
            </a:extLst>
          </p:cNvPr>
          <p:cNvSpPr/>
          <p:nvPr/>
        </p:nvSpPr>
        <p:spPr>
          <a:xfrm>
            <a:off x="5619919" y="1577947"/>
            <a:ext cx="1521302" cy="288481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09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99491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solidFill>
                  <a:srgbClr val="C00000"/>
                </a:solidFill>
                <a:effectLst/>
              </a:rPr>
              <a:t>宽依赖和窄依赖</a:t>
            </a:r>
            <a:endParaRPr lang="en-US" altLang="zh-CN" dirty="0">
              <a:solidFill>
                <a:srgbClr val="C00000"/>
              </a:solidFill>
              <a:effectLst/>
            </a:endParaRPr>
          </a:p>
          <a:p>
            <a:pPr lvl="1" algn="just"/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DAG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里，父子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RDD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的各个分区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(Partition)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之间，有两种依赖关系，分别是宽依赖和窄依赖</a:t>
            </a:r>
            <a:endParaRPr lang="en-US" altLang="zh-CN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dirty="0">
                <a:solidFill>
                  <a:srgbClr val="C00000"/>
                </a:solidFill>
              </a:rPr>
              <a:t>宽依赖</a:t>
            </a:r>
            <a:r>
              <a:rPr lang="zh-CN" altLang="en-US" dirty="0">
                <a:solidFill>
                  <a:srgbClr val="000000"/>
                </a:solidFill>
              </a:rPr>
              <a:t>，指的是多个子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的分区，依赖于同一个父</a:t>
            </a:r>
            <a:r>
              <a:rPr lang="en-US" altLang="zh-CN" dirty="0">
                <a:solidFill>
                  <a:srgbClr val="000000"/>
                </a:solidFill>
              </a:rPr>
              <a:t>RDD</a:t>
            </a:r>
            <a:r>
              <a:rPr lang="zh-CN" altLang="en-US" dirty="0">
                <a:solidFill>
                  <a:srgbClr val="000000"/>
                </a:solidFill>
              </a:rPr>
              <a:t>的分区的情形</a:t>
            </a:r>
            <a:endParaRPr lang="en-US" altLang="zh-CN" dirty="0">
              <a:solidFill>
                <a:srgbClr val="000000"/>
              </a:solidFill>
            </a:endParaRPr>
          </a:p>
          <a:p>
            <a:pPr lvl="1" algn="just"/>
            <a:r>
              <a:rPr lang="en-US" altLang="zh-CN" dirty="0" err="1">
                <a:solidFill>
                  <a:srgbClr val="000000"/>
                </a:solidFill>
              </a:rPr>
              <a:t>groupByKey</a:t>
            </a:r>
            <a:r>
              <a:rPr lang="zh-CN" altLang="en-US" dirty="0">
                <a:solidFill>
                  <a:srgbClr val="000000"/>
                </a:solidFill>
              </a:rPr>
              <a:t>、</a:t>
            </a:r>
            <a:r>
              <a:rPr lang="en-US" altLang="zh-CN" dirty="0" err="1">
                <a:solidFill>
                  <a:srgbClr val="000000"/>
                </a:solidFill>
              </a:rPr>
              <a:t>reduceByKey</a:t>
            </a:r>
            <a:r>
              <a:rPr lang="zh-CN" altLang="en-US" dirty="0">
                <a:solidFill>
                  <a:srgbClr val="000000"/>
                </a:solidFill>
              </a:rPr>
              <a:t>、</a:t>
            </a:r>
            <a:r>
              <a:rPr lang="en-US" altLang="zh-CN" dirty="0" err="1">
                <a:solidFill>
                  <a:srgbClr val="000000"/>
                </a:solidFill>
              </a:rPr>
              <a:t>sortByKey</a:t>
            </a:r>
            <a:r>
              <a:rPr lang="zh-CN" altLang="en-US" dirty="0">
                <a:solidFill>
                  <a:srgbClr val="000000"/>
                </a:solidFill>
              </a:rPr>
              <a:t>等操作，需要用到宽依赖，以便获得正确的结果</a:t>
            </a:r>
            <a:endParaRPr lang="en-US" altLang="zh-CN" dirty="0">
              <a:solidFill>
                <a:srgbClr val="000000"/>
              </a:solidFill>
            </a:endParaRPr>
          </a:p>
          <a:p>
            <a:pPr lvl="1" algn="just"/>
            <a:r>
              <a:rPr lang="zh-CN" altLang="en-US" dirty="0">
                <a:solidFill>
                  <a:srgbClr val="C00000"/>
                </a:solidFill>
              </a:rPr>
              <a:t>（请参见后面的示例）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 algn="just"/>
            <a:endParaRPr lang="en-US" altLang="zh-CN" sz="200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D39E82-7B4E-4D5C-812A-85E1AA77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660" y="1760220"/>
            <a:ext cx="2834640" cy="252603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71D436C-D108-4B87-8979-A5F075725892}"/>
              </a:ext>
            </a:extLst>
          </p:cNvPr>
          <p:cNvSpPr/>
          <p:nvPr/>
        </p:nvSpPr>
        <p:spPr>
          <a:xfrm>
            <a:off x="7072439" y="1671005"/>
            <a:ext cx="1561763" cy="27553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33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797433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Filter</a:t>
            </a:r>
            <a:r>
              <a:rPr lang="zh-CN" altLang="en-US" sz="1800" dirty="0">
                <a:solidFill>
                  <a:srgbClr val="000000"/>
                </a:solidFill>
              </a:rPr>
              <a:t>过滤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：</a:t>
            </a:r>
            <a:r>
              <a:rPr lang="zh-CN" altLang="en-US" sz="1800" dirty="0">
                <a:solidFill>
                  <a:srgbClr val="C00000"/>
                </a:solidFill>
              </a:rPr>
              <a:t>窄依赖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algn="just"/>
            <a:endParaRPr lang="en-US" altLang="zh-CN" sz="1800" dirty="0">
              <a:solidFill>
                <a:srgbClr val="000000"/>
              </a:solidFill>
            </a:endParaRPr>
          </a:p>
          <a:p>
            <a:pPr algn="just"/>
            <a:endParaRPr lang="en-US" altLang="zh-CN" sz="1800" dirty="0">
              <a:solidFill>
                <a:srgbClr val="000000"/>
              </a:solidFill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</a:rPr>
              <a:t>Partition0</a:t>
            </a:r>
          </a:p>
          <a:p>
            <a:pPr algn="just"/>
            <a:endParaRPr lang="en-US" altLang="zh-CN" sz="1800" dirty="0">
              <a:solidFill>
                <a:srgbClr val="000000"/>
              </a:solidFill>
            </a:endParaRPr>
          </a:p>
          <a:p>
            <a:pPr algn="just"/>
            <a:endParaRPr lang="en-US" altLang="zh-CN" sz="1800" dirty="0">
              <a:solidFill>
                <a:srgbClr val="000000"/>
              </a:solidFill>
            </a:endParaRPr>
          </a:p>
          <a:p>
            <a:pPr algn="just"/>
            <a:endParaRPr lang="en-US" altLang="zh-CN" sz="1800" dirty="0">
              <a:solidFill>
                <a:srgbClr val="000000"/>
              </a:solidFill>
            </a:endParaRPr>
          </a:p>
          <a:p>
            <a:pPr algn="just"/>
            <a:endParaRPr lang="en-US" altLang="zh-CN" sz="1800" dirty="0">
              <a:solidFill>
                <a:srgbClr val="000000"/>
              </a:solidFill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</a:rPr>
              <a:t>Partition1</a:t>
            </a: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F09927-00B4-4CCB-BA00-42E3A3E00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60" y="1233097"/>
            <a:ext cx="5113020" cy="17770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67C257-E065-4AF9-8C89-C287D6A1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60" y="3160489"/>
            <a:ext cx="5113020" cy="177703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0857B6-DCB6-44E4-9756-8800D745D018}"/>
              </a:ext>
            </a:extLst>
          </p:cNvPr>
          <p:cNvSpPr/>
          <p:nvPr/>
        </p:nvSpPr>
        <p:spPr>
          <a:xfrm>
            <a:off x="4390444" y="74844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宽依赖</a:t>
            </a:r>
            <a:endParaRPr lang="zh-CN" alt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EF3BD14-5A66-4902-9758-166145A169FD}"/>
              </a:ext>
            </a:extLst>
          </p:cNvPr>
          <p:cNvSpPr/>
          <p:nvPr/>
        </p:nvSpPr>
        <p:spPr>
          <a:xfrm rot="5400000">
            <a:off x="4662394" y="1131291"/>
            <a:ext cx="327728" cy="230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99F573A-4764-4FF9-A70A-98111CC9F0DF}"/>
              </a:ext>
            </a:extLst>
          </p:cNvPr>
          <p:cNvSpPr/>
          <p:nvPr/>
        </p:nvSpPr>
        <p:spPr>
          <a:xfrm>
            <a:off x="4555816" y="1590547"/>
            <a:ext cx="679732" cy="27670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953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797433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Group by 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分组</a:t>
            </a:r>
            <a:endParaRPr lang="en-US" altLang="zh-CN" sz="1800" dirty="0">
              <a:solidFill>
                <a:srgbClr val="000000"/>
              </a:solidFill>
              <a:effectLst/>
            </a:endParaRPr>
          </a:p>
          <a:p>
            <a:pPr lvl="1" algn="just"/>
            <a:r>
              <a:rPr lang="zh-CN" altLang="en-US" sz="1600" dirty="0">
                <a:solidFill>
                  <a:srgbClr val="C00000"/>
                </a:solidFill>
              </a:rPr>
              <a:t>宽依赖</a:t>
            </a:r>
            <a:endParaRPr lang="en-US" altLang="zh-CN" sz="14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CBABD-6ACB-49C1-B4D3-88285618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10" y="1206500"/>
            <a:ext cx="5268894" cy="3900052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3154A89-94E8-48B3-806E-2F30CCE956DA}"/>
              </a:ext>
            </a:extLst>
          </p:cNvPr>
          <p:cNvSpPr/>
          <p:nvPr/>
        </p:nvSpPr>
        <p:spPr>
          <a:xfrm>
            <a:off x="809719" y="23870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宽依赖</a:t>
            </a:r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5F079FBE-F294-4C8C-BA55-121C0DB31E06}"/>
              </a:ext>
            </a:extLst>
          </p:cNvPr>
          <p:cNvSpPr/>
          <p:nvPr/>
        </p:nvSpPr>
        <p:spPr>
          <a:xfrm>
            <a:off x="1849030" y="2459979"/>
            <a:ext cx="327728" cy="230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7A27D72-23AF-44F3-A432-91C429198D6B}"/>
              </a:ext>
            </a:extLst>
          </p:cNvPr>
          <p:cNvSpPr/>
          <p:nvPr/>
        </p:nvSpPr>
        <p:spPr>
          <a:xfrm>
            <a:off x="2225310" y="2168665"/>
            <a:ext cx="5425709" cy="7849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869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797433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sz="1800" dirty="0">
                <a:solidFill>
                  <a:srgbClr val="000000"/>
                </a:solidFill>
                <a:effectLst/>
              </a:rPr>
              <a:t>两个表格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(RDD)</a:t>
            </a:r>
            <a:r>
              <a:rPr lang="en-US" altLang="zh-CN" sz="1800" dirty="0">
                <a:solidFill>
                  <a:srgbClr val="C00000"/>
                </a:solidFill>
                <a:effectLst/>
              </a:rPr>
              <a:t>Join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：</a:t>
            </a:r>
            <a:r>
              <a:rPr lang="zh-CN" altLang="en-US" sz="1800" dirty="0">
                <a:solidFill>
                  <a:srgbClr val="C00000"/>
                </a:solidFill>
              </a:rPr>
              <a:t>宽依赖</a:t>
            </a:r>
            <a:endParaRPr lang="en-US" altLang="zh-CN" sz="1800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D7B7E8-1F80-45F3-B4DD-5595A551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1512004"/>
            <a:ext cx="7395210" cy="278289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8" name="矩形 7"/>
          <p:cNvSpPr/>
          <p:nvPr/>
        </p:nvSpPr>
        <p:spPr>
          <a:xfrm>
            <a:off x="2872883" y="4294902"/>
            <a:ext cx="6463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信息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696204" y="4294902"/>
            <a:ext cx="64633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经济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新闻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591683" y="4294902"/>
            <a:ext cx="6463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统计</a:t>
            </a:r>
          </a:p>
        </p:txBody>
      </p:sp>
      <p:sp>
        <p:nvSpPr>
          <p:cNvPr id="11" name="矩形 10"/>
          <p:cNvSpPr/>
          <p:nvPr/>
        </p:nvSpPr>
        <p:spPr>
          <a:xfrm>
            <a:off x="5487162" y="4294902"/>
            <a:ext cx="110799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工商管理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175612" y="1142672"/>
            <a:ext cx="8771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院系表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657952" y="1142672"/>
            <a:ext cx="8771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学生表</a:t>
            </a:r>
            <a:endParaRPr lang="zh-CN" altLang="en-US" dirty="0"/>
          </a:p>
        </p:txBody>
      </p:sp>
      <p:sp>
        <p:nvSpPr>
          <p:cNvPr id="14" name="椭圆形标注 13"/>
          <p:cNvSpPr/>
          <p:nvPr/>
        </p:nvSpPr>
        <p:spPr>
          <a:xfrm>
            <a:off x="7082790" y="266700"/>
            <a:ext cx="2061210" cy="765810"/>
          </a:xfrm>
          <a:prstGeom prst="wedgeEllipseCallout">
            <a:avLst>
              <a:gd name="adj1" fmla="val -25797"/>
              <a:gd name="adj2" fmla="val 9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统计每个院系的学生人数</a:t>
            </a:r>
          </a:p>
        </p:txBody>
      </p:sp>
    </p:spTree>
    <p:extLst>
      <p:ext uri="{BB962C8B-B14F-4D97-AF65-F5344CB8AC3E}">
        <p14:creationId xmlns:p14="http://schemas.microsoft.com/office/powerpoint/2010/main" val="1265747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</a:rPr>
              <a:t>DAG——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表达复杂的数据处理流程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lvl="1"/>
            <a:r>
              <a:rPr lang="zh-CN" altLang="en-US" sz="1600" dirty="0">
                <a:solidFill>
                  <a:srgbClr val="000000"/>
                </a:solidFill>
              </a:rPr>
              <a:t>一系列</a:t>
            </a:r>
            <a:r>
              <a:rPr lang="en-US" altLang="zh-CN" sz="1600" dirty="0">
                <a:solidFill>
                  <a:srgbClr val="000000"/>
                </a:solidFill>
              </a:rPr>
              <a:t>RDD</a:t>
            </a:r>
            <a:r>
              <a:rPr lang="zh-CN" altLang="en-US" sz="1600" dirty="0">
                <a:solidFill>
                  <a:srgbClr val="000000"/>
                </a:solidFill>
              </a:rPr>
              <a:t>、转换操作、动作操作等，一起构成一个 </a:t>
            </a:r>
            <a:r>
              <a:rPr lang="en-US" altLang="zh-CN" sz="1600" dirty="0">
                <a:solidFill>
                  <a:srgbClr val="000000"/>
                </a:solidFill>
              </a:rPr>
              <a:t>DAG</a:t>
            </a:r>
            <a:r>
              <a:rPr lang="zh-CN" altLang="en-US" sz="1600" dirty="0">
                <a:solidFill>
                  <a:srgbClr val="000000"/>
                </a:solidFill>
              </a:rPr>
              <a:t>，用以表达复杂的计算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/>
            <a:r>
              <a:rPr lang="zh-CN" altLang="en-US" sz="1600" dirty="0">
                <a:solidFill>
                  <a:srgbClr val="000000"/>
                </a:solidFill>
              </a:rPr>
              <a:t>如下实例，装载两个表格，分别过滤，然后进行</a:t>
            </a:r>
            <a:r>
              <a:rPr lang="en-US" altLang="zh-CN" sz="1600" dirty="0">
                <a:solidFill>
                  <a:srgbClr val="000000"/>
                </a:solidFill>
              </a:rPr>
              <a:t>Join</a:t>
            </a:r>
            <a:r>
              <a:rPr lang="zh-CN" altLang="en-US" sz="1600" dirty="0">
                <a:solidFill>
                  <a:srgbClr val="000000"/>
                </a:solidFill>
              </a:rPr>
              <a:t>操作，最后保存到</a:t>
            </a:r>
            <a:r>
              <a:rPr lang="en-US" altLang="zh-CN" sz="1600" dirty="0">
                <a:solidFill>
                  <a:srgbClr val="000000"/>
                </a:solidFill>
              </a:rPr>
              <a:t>HDFS</a:t>
            </a:r>
            <a:endParaRPr lang="zh-CN" altLang="en-US" sz="1600" dirty="0">
              <a:solidFill>
                <a:srgbClr val="000000"/>
              </a:solidFill>
            </a:endParaRPr>
          </a:p>
          <a:p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8B3724-DDAA-4040-82D3-98186E95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99049"/>
            <a:ext cx="6858000" cy="219101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C55F35-AF7D-42E2-BF0C-4F4CBE5155EB}"/>
              </a:ext>
            </a:extLst>
          </p:cNvPr>
          <p:cNvSpPr/>
          <p:nvPr/>
        </p:nvSpPr>
        <p:spPr>
          <a:xfrm>
            <a:off x="3245422" y="198474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过滤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CE40E8-EF94-4E7A-83D3-ED6B47C053CC}"/>
              </a:ext>
            </a:extLst>
          </p:cNvPr>
          <p:cNvSpPr/>
          <p:nvPr/>
        </p:nvSpPr>
        <p:spPr>
          <a:xfrm>
            <a:off x="3245421" y="33684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过滤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98BC19-FAA1-4D76-917F-1E94EDFAAB54}"/>
              </a:ext>
            </a:extLst>
          </p:cNvPr>
          <p:cNvSpPr/>
          <p:nvPr/>
        </p:nvSpPr>
        <p:spPr>
          <a:xfrm>
            <a:off x="5102543" y="228415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join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FC8A95-7FE7-43FC-8834-8052D30368CF}"/>
              </a:ext>
            </a:extLst>
          </p:cNvPr>
          <p:cNvSpPr/>
          <p:nvPr/>
        </p:nvSpPr>
        <p:spPr>
          <a:xfrm>
            <a:off x="6757364" y="228415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存盘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048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41198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DAG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的调度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——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即</a:t>
            </a:r>
            <a:r>
              <a:rPr lang="en-US" altLang="zh-CN" sz="1800" dirty="0">
                <a:solidFill>
                  <a:srgbClr val="C00000"/>
                </a:solidFill>
                <a:effectLst/>
              </a:rPr>
              <a:t>Job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调度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lvl="1" algn="just"/>
            <a:r>
              <a:rPr lang="en-US" altLang="zh-CN" sz="1600" dirty="0" err="1">
                <a:solidFill>
                  <a:srgbClr val="000000"/>
                </a:solidFill>
              </a:rPr>
              <a:t>DAGScheduler</a:t>
            </a:r>
            <a:r>
              <a:rPr lang="zh-CN" altLang="en-US" sz="1600" dirty="0">
                <a:solidFill>
                  <a:srgbClr val="000000"/>
                </a:solidFill>
              </a:rPr>
              <a:t>是面向阶段</a:t>
            </a:r>
            <a:r>
              <a:rPr lang="en-US" altLang="zh-CN" sz="1600" dirty="0">
                <a:solidFill>
                  <a:srgbClr val="000000"/>
                </a:solidFill>
              </a:rPr>
              <a:t>(Stage-Oriented)</a:t>
            </a:r>
            <a:r>
              <a:rPr lang="zh-CN" altLang="en-US" sz="1600" dirty="0">
                <a:solidFill>
                  <a:srgbClr val="000000"/>
                </a:solidFill>
              </a:rPr>
              <a:t>的</a:t>
            </a:r>
            <a:r>
              <a:rPr lang="en-US" altLang="zh-CN" sz="1600" dirty="0">
                <a:solidFill>
                  <a:srgbClr val="000000"/>
                </a:solidFill>
              </a:rPr>
              <a:t>DAG</a:t>
            </a:r>
            <a:r>
              <a:rPr lang="zh-CN" altLang="en-US" sz="1600" dirty="0">
                <a:solidFill>
                  <a:srgbClr val="000000"/>
                </a:solidFill>
              </a:rPr>
              <a:t>执行调度器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 algn="just"/>
            <a:r>
              <a:rPr lang="en-US" altLang="zh-CN" sz="1600" dirty="0" err="1">
                <a:solidFill>
                  <a:srgbClr val="000000"/>
                </a:solidFill>
              </a:rPr>
              <a:t>DAGScheduler</a:t>
            </a:r>
            <a:r>
              <a:rPr lang="zh-CN" altLang="en-US" sz="1600" dirty="0">
                <a:solidFill>
                  <a:srgbClr val="000000"/>
                </a:solidFill>
              </a:rPr>
              <a:t>使用作业</a:t>
            </a:r>
            <a:r>
              <a:rPr lang="en-US" altLang="zh-CN" sz="1600" dirty="0">
                <a:solidFill>
                  <a:srgbClr val="000000"/>
                </a:solidFill>
              </a:rPr>
              <a:t>(Job)</a:t>
            </a:r>
            <a:r>
              <a:rPr lang="zh-CN" altLang="en-US" sz="1600" dirty="0">
                <a:solidFill>
                  <a:srgbClr val="000000"/>
                </a:solidFill>
              </a:rPr>
              <a:t>和阶段</a:t>
            </a:r>
            <a:r>
              <a:rPr lang="en-US" altLang="zh-CN" sz="1600" dirty="0">
                <a:solidFill>
                  <a:srgbClr val="000000"/>
                </a:solidFill>
              </a:rPr>
              <a:t>(Stage)</a:t>
            </a:r>
            <a:r>
              <a:rPr lang="zh-CN" altLang="en-US" sz="1600" dirty="0">
                <a:solidFill>
                  <a:srgbClr val="000000"/>
                </a:solidFill>
              </a:rPr>
              <a:t>等基本概念，进行作业调度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 algn="just"/>
            <a:r>
              <a:rPr lang="en-US" altLang="zh-CN" sz="1600" dirty="0" err="1">
                <a:solidFill>
                  <a:srgbClr val="000000"/>
                </a:solidFill>
              </a:rPr>
              <a:t>DAGScheduler</a:t>
            </a:r>
            <a:r>
              <a:rPr lang="zh-CN" altLang="en-US" sz="1600" dirty="0">
                <a:solidFill>
                  <a:srgbClr val="000000"/>
                </a:solidFill>
              </a:rPr>
              <a:t>检查依赖的类型，它把一系列窄依赖</a:t>
            </a:r>
            <a:r>
              <a:rPr lang="en-US" altLang="zh-CN" sz="1600" dirty="0">
                <a:solidFill>
                  <a:srgbClr val="000000"/>
                </a:solidFill>
              </a:rPr>
              <a:t>RDD</a:t>
            </a:r>
            <a:r>
              <a:rPr lang="zh-CN" altLang="en-US" sz="1600" dirty="0">
                <a:solidFill>
                  <a:srgbClr val="000000"/>
                </a:solidFill>
              </a:rPr>
              <a:t>组织成一个阶段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 algn="just"/>
            <a:r>
              <a:rPr lang="zh-CN" altLang="en-US" sz="1600" dirty="0">
                <a:solidFill>
                  <a:srgbClr val="000000"/>
                </a:solidFill>
              </a:rPr>
              <a:t>而对于宽依赖，则需要跨越连续的阶段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 algn="just"/>
            <a:r>
              <a:rPr lang="zh-CN" altLang="en-US" sz="1600" dirty="0">
                <a:solidFill>
                  <a:srgbClr val="C00000"/>
                </a:solidFill>
              </a:rPr>
              <a:t>参考后续示例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lvl="1"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E8CB29-D4BA-4A36-90D9-04219D0D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350" y="1532590"/>
            <a:ext cx="3978542" cy="292227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6851CDDE-9B9E-4FB2-9867-FB1528F3B48D}"/>
              </a:ext>
            </a:extLst>
          </p:cNvPr>
          <p:cNvSpPr/>
          <p:nvPr/>
        </p:nvSpPr>
        <p:spPr>
          <a:xfrm>
            <a:off x="5413572" y="983182"/>
            <a:ext cx="2998099" cy="432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76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>
                <a:solidFill>
                  <a:srgbClr val="C00000"/>
                </a:solidFill>
              </a:rPr>
              <a:t>先了解一下</a:t>
            </a:r>
            <a:r>
              <a:rPr lang="en-US" altLang="zh-CN" dirty="0">
                <a:solidFill>
                  <a:srgbClr val="C00000"/>
                </a:solidFill>
              </a:rPr>
              <a:t>Hadoop</a:t>
            </a:r>
          </a:p>
          <a:p>
            <a:pPr lvl="1" algn="just"/>
            <a:r>
              <a:rPr lang="en-US" altLang="zh-CN" dirty="0">
                <a:solidFill>
                  <a:srgbClr val="000000"/>
                </a:solidFill>
                <a:effectLst/>
              </a:rPr>
              <a:t>Apache Hadoop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是存储和处理大数据的开源软件框架</a:t>
            </a:r>
            <a:endParaRPr lang="en-US" altLang="zh-CN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dirty="0">
                <a:solidFill>
                  <a:srgbClr val="000000"/>
                </a:solidFill>
                <a:effectLst/>
              </a:rPr>
              <a:t>Hadoop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项目，最初由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Doug Cutting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Mike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Cafarella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于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2005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年创建</a:t>
            </a:r>
            <a:endParaRPr lang="en-US" altLang="zh-CN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2" algn="just"/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其最初的目标，是提供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Nutch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搜索引擎的分布式处理能力</a:t>
            </a:r>
            <a:endParaRPr lang="en-US" altLang="zh-CN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dirty="0">
                <a:solidFill>
                  <a:srgbClr val="000000"/>
                </a:solidFill>
                <a:effectLst/>
              </a:rPr>
              <a:t>2013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年，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Hadoop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已经从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1.0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版演化发展到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2.0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版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(YARN)</a:t>
            </a:r>
            <a:endParaRPr lang="en-US" altLang="zh-CN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目前，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Hadoop 3.0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已经处于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General Available</a:t>
            </a:r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状态</a:t>
            </a:r>
            <a:endParaRPr lang="en-US" altLang="zh-CN" sz="20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990" y="2851785"/>
            <a:ext cx="2070686" cy="2078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786" y="2823210"/>
            <a:ext cx="1643063" cy="22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63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37007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C00000"/>
                </a:solidFill>
                <a:effectLst/>
              </a:rPr>
              <a:t>DAG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的调度实例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lvl="1" algn="just"/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在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Stage 1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里，对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A(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是一张表，整个是一个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，划分成一系列分区，分布在各个节点上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)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进行</a:t>
            </a:r>
            <a:r>
              <a:rPr lang="en-US" altLang="zh-CN" sz="160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Groupby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处理，生成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B</a:t>
            </a: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A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B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之间的依赖关系是宽依赖</a:t>
            </a:r>
            <a:r>
              <a:rPr lang="zh-CN" altLang="en-US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（因为是</a:t>
            </a:r>
            <a:r>
              <a:rPr lang="en-US" altLang="zh-CN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Group BY</a:t>
            </a:r>
            <a:r>
              <a:rPr lang="zh-CN" altLang="en-US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操作）</a:t>
            </a:r>
            <a:endParaRPr lang="en-US" altLang="zh-CN" sz="1400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5ABECC-4D71-46F2-A47E-02735CFA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362" y="1173480"/>
            <a:ext cx="3933281" cy="315087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878830" y="1482090"/>
            <a:ext cx="1089660" cy="1062990"/>
          </a:xfrm>
          <a:prstGeom prst="round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054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37007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C00000"/>
                </a:solidFill>
              </a:rPr>
              <a:t>DAG</a:t>
            </a:r>
            <a:r>
              <a:rPr lang="zh-CN" altLang="en-US" sz="1800" dirty="0">
                <a:solidFill>
                  <a:srgbClr val="C00000"/>
                </a:solidFill>
              </a:rPr>
              <a:t>的调度实例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 algn="just"/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在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Stage 2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里，对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C(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是另外一张表，整个是一个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，划分成一系列分区，分布在各个节点上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)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进行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map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filter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等操作，依次生成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D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等中间结果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C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与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D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之间、以及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D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与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之间的依赖关系是窄依赖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endParaRPr lang="zh-CN" altLang="zh-CN" sz="1600" dirty="0">
              <a:effectLst/>
              <a:cs typeface="Times New Roman" panose="02020603050405020304" pitchFamily="18" charset="0"/>
            </a:endParaRP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5ABECC-4D71-46F2-A47E-02735CFA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32" y="1173480"/>
            <a:ext cx="3933281" cy="315087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886450" y="2552700"/>
            <a:ext cx="1154430" cy="13677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924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37007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C00000"/>
                </a:solidFill>
              </a:rPr>
              <a:t>DAG</a:t>
            </a:r>
            <a:r>
              <a:rPr lang="zh-CN" altLang="en-US" sz="1800" dirty="0">
                <a:solidFill>
                  <a:srgbClr val="C00000"/>
                </a:solidFill>
              </a:rPr>
              <a:t>的调度实例</a:t>
            </a:r>
            <a:endParaRPr lang="en-US" altLang="zh-CN" sz="1800" dirty="0">
              <a:solidFill>
                <a:srgbClr val="C00000"/>
              </a:solidFill>
            </a:endParaRPr>
          </a:p>
          <a:p>
            <a:pPr lvl="1" algn="just"/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在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Stage 3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里，对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B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做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join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操作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B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F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之间的依赖关系是窄依赖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而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RDD F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之间的依赖关系是宽依赖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通过这三个阶段的处理，我们实现表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A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和表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之间的连接操作</a:t>
            </a:r>
            <a:endParaRPr lang="zh-CN" altLang="zh-CN" sz="1600" dirty="0">
              <a:effectLst/>
              <a:cs typeface="Times New Roman" panose="02020603050405020304" pitchFamily="18" charset="0"/>
            </a:endParaRP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5ABECC-4D71-46F2-A47E-02735CFA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32" y="1173480"/>
            <a:ext cx="3933281" cy="315087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566660" y="1485900"/>
            <a:ext cx="777240" cy="15468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438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81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789432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的部署</a:t>
            </a:r>
            <a:endParaRPr lang="en-US" altLang="zh-CN" sz="18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C00000"/>
                </a:solidFill>
              </a:rPr>
              <a:t>Driver</a:t>
            </a:r>
            <a:r>
              <a:rPr lang="zh-CN" altLang="en-US" sz="1600" dirty="0">
                <a:solidFill>
                  <a:srgbClr val="000000"/>
                </a:solidFill>
              </a:rPr>
              <a:t>负责运行应用程序的</a:t>
            </a:r>
            <a:r>
              <a:rPr lang="en-US" altLang="zh-CN" sz="1600" dirty="0">
                <a:solidFill>
                  <a:srgbClr val="000000"/>
                </a:solidFill>
              </a:rPr>
              <a:t>main</a:t>
            </a:r>
            <a:r>
              <a:rPr lang="zh-CN" altLang="en-US" sz="1600" dirty="0">
                <a:solidFill>
                  <a:srgbClr val="000000"/>
                </a:solidFill>
              </a:rPr>
              <a:t>函数，创建</a:t>
            </a:r>
            <a:r>
              <a:rPr lang="en-US" altLang="zh-CN" sz="1600" dirty="0" err="1">
                <a:solidFill>
                  <a:srgbClr val="000000"/>
                </a:solidFill>
              </a:rPr>
              <a:t>SparkContext</a:t>
            </a:r>
            <a:endParaRPr lang="zh-CN" altLang="en-US" sz="1600" dirty="0">
              <a:solidFill>
                <a:srgbClr val="000000"/>
              </a:solidFill>
            </a:endParaRPr>
          </a:p>
          <a:p>
            <a:pPr lvl="1" algn="just"/>
            <a:r>
              <a:rPr lang="en-US" altLang="zh-CN" sz="1600" dirty="0">
                <a:solidFill>
                  <a:srgbClr val="C00000"/>
                </a:solidFill>
              </a:rPr>
              <a:t>Spark Context</a:t>
            </a:r>
            <a:r>
              <a:rPr lang="zh-CN" altLang="en-US" sz="1600" dirty="0">
                <a:solidFill>
                  <a:srgbClr val="000000"/>
                </a:solidFill>
              </a:rPr>
              <a:t>持有到</a:t>
            </a:r>
            <a:r>
              <a:rPr lang="en-US" altLang="zh-CN" sz="1600" dirty="0">
                <a:solidFill>
                  <a:srgbClr val="000000"/>
                </a:solidFill>
              </a:rPr>
              <a:t>Cluster Manager</a:t>
            </a:r>
            <a:r>
              <a:rPr lang="zh-CN" altLang="en-US" sz="1600" dirty="0">
                <a:solidFill>
                  <a:srgbClr val="000000"/>
                </a:solidFill>
              </a:rPr>
              <a:t>的连接；每个</a:t>
            </a:r>
            <a:r>
              <a:rPr lang="en-US" altLang="zh-CN" sz="1600" dirty="0">
                <a:solidFill>
                  <a:srgbClr val="000000"/>
                </a:solidFill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</a:rPr>
              <a:t>应用程序都是一组独立的进程，由</a:t>
            </a:r>
            <a:r>
              <a:rPr lang="en-US" altLang="zh-CN" sz="1600" dirty="0">
                <a:solidFill>
                  <a:srgbClr val="000000"/>
                </a:solidFill>
              </a:rPr>
              <a:t>Spark Context</a:t>
            </a:r>
            <a:r>
              <a:rPr lang="zh-CN" altLang="en-US" sz="1600" dirty="0">
                <a:solidFill>
                  <a:srgbClr val="000000"/>
                </a:solidFill>
              </a:rPr>
              <a:t>协调运行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2" algn="just"/>
            <a:r>
              <a:rPr lang="zh-CN" altLang="en-US" dirty="0">
                <a:solidFill>
                  <a:srgbClr val="000000"/>
                </a:solidFill>
              </a:rPr>
              <a:t>当</a:t>
            </a:r>
            <a:r>
              <a:rPr lang="en-US" altLang="zh-CN" dirty="0">
                <a:solidFill>
                  <a:srgbClr val="000000"/>
                </a:solidFill>
              </a:rPr>
              <a:t>Spark Context</a:t>
            </a:r>
            <a:r>
              <a:rPr lang="zh-CN" altLang="en-US" dirty="0">
                <a:solidFill>
                  <a:srgbClr val="000000"/>
                </a:solidFill>
              </a:rPr>
              <a:t>连接到</a:t>
            </a:r>
            <a:r>
              <a:rPr lang="en-US" altLang="zh-CN" dirty="0">
                <a:solidFill>
                  <a:srgbClr val="C00000"/>
                </a:solidFill>
              </a:rPr>
              <a:t>Cluster Manager</a:t>
            </a:r>
            <a:r>
              <a:rPr lang="zh-CN" altLang="en-US" dirty="0">
                <a:solidFill>
                  <a:srgbClr val="000000"/>
                </a:solidFill>
              </a:rPr>
              <a:t>以后，它申请获得从节点上</a:t>
            </a:r>
            <a:r>
              <a:rPr lang="en-US" altLang="zh-CN" dirty="0">
                <a:solidFill>
                  <a:srgbClr val="000000"/>
                </a:solidFill>
              </a:rPr>
              <a:t>(Slaves)</a:t>
            </a:r>
            <a:r>
              <a:rPr lang="zh-CN" altLang="en-US" dirty="0">
                <a:solidFill>
                  <a:srgbClr val="000000"/>
                </a:solidFill>
              </a:rPr>
              <a:t>的一系列</a:t>
            </a:r>
            <a:r>
              <a:rPr lang="en-US" altLang="zh-CN" dirty="0">
                <a:solidFill>
                  <a:srgbClr val="000000"/>
                </a:solidFill>
              </a:rPr>
              <a:t>Executor</a:t>
            </a:r>
          </a:p>
          <a:p>
            <a:pPr lvl="2" algn="just"/>
            <a:r>
              <a:rPr lang="zh-CN" altLang="en-US" dirty="0">
                <a:solidFill>
                  <a:srgbClr val="000000"/>
                </a:solidFill>
              </a:rPr>
              <a:t>这些</a:t>
            </a:r>
            <a:r>
              <a:rPr lang="en-US" altLang="zh-CN" dirty="0">
                <a:solidFill>
                  <a:srgbClr val="C00000"/>
                </a:solidFill>
              </a:rPr>
              <a:t>Executor</a:t>
            </a:r>
            <a:r>
              <a:rPr lang="zh-CN" altLang="en-US" dirty="0">
                <a:solidFill>
                  <a:srgbClr val="000000"/>
                </a:solidFill>
              </a:rPr>
              <a:t>独立工作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zh-CN" altLang="en-US" dirty="0">
                <a:solidFill>
                  <a:srgbClr val="000000"/>
                </a:solidFill>
              </a:rPr>
              <a:t>运行</a:t>
            </a:r>
            <a:r>
              <a:rPr lang="en-US" altLang="zh-CN" dirty="0">
                <a:solidFill>
                  <a:srgbClr val="000000"/>
                </a:solidFill>
              </a:rPr>
              <a:t>Task)</a:t>
            </a:r>
            <a:r>
              <a:rPr lang="zh-CN" altLang="en-US" dirty="0">
                <a:solidFill>
                  <a:srgbClr val="000000"/>
                </a:solidFill>
              </a:rPr>
              <a:t>又相互沟通，负责完成整个作业</a:t>
            </a:r>
            <a:r>
              <a:rPr lang="en-US" altLang="zh-CN" dirty="0">
                <a:solidFill>
                  <a:srgbClr val="000000"/>
                </a:solidFill>
              </a:rPr>
              <a:t>(Job)</a:t>
            </a:r>
            <a:r>
              <a:rPr lang="zh-CN" altLang="en-US" dirty="0">
                <a:solidFill>
                  <a:srgbClr val="000000"/>
                </a:solidFill>
              </a:rPr>
              <a:t>，即应用程序的处理要求</a:t>
            </a:r>
          </a:p>
          <a:p>
            <a:pPr algn="just"/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77DE9D-7BDE-41AF-AE25-A069631D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21354"/>
            <a:ext cx="5467350" cy="157353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1109095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789432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的部署</a:t>
            </a:r>
            <a:endParaRPr lang="en-US" altLang="zh-CN" sz="18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C00000"/>
                </a:solidFill>
              </a:rPr>
              <a:t>Worker</a:t>
            </a:r>
            <a:r>
              <a:rPr lang="zh-CN" altLang="en-US" sz="1600" dirty="0">
                <a:solidFill>
                  <a:srgbClr val="000000"/>
                </a:solidFill>
              </a:rPr>
              <a:t>是在</a:t>
            </a:r>
            <a:r>
              <a:rPr lang="en-US" altLang="zh-CN" sz="1600" dirty="0">
                <a:solidFill>
                  <a:srgbClr val="000000"/>
                </a:solidFill>
              </a:rPr>
              <a:t>Cluster</a:t>
            </a:r>
            <a:r>
              <a:rPr lang="zh-CN" altLang="en-US" sz="1600" dirty="0">
                <a:solidFill>
                  <a:srgbClr val="000000"/>
                </a:solidFill>
              </a:rPr>
              <a:t>的从节点上运行的进程，用于执行应用程序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2" algn="just"/>
            <a:r>
              <a:rPr lang="zh-CN" altLang="en-US" dirty="0">
                <a:solidFill>
                  <a:srgbClr val="000000"/>
                </a:solidFill>
              </a:rPr>
              <a:t>一个应用程序启动以后，它在各个</a:t>
            </a:r>
            <a:r>
              <a:rPr lang="en-US" altLang="zh-CN" dirty="0">
                <a:solidFill>
                  <a:srgbClr val="000000"/>
                </a:solidFill>
              </a:rPr>
              <a:t>Worker</a:t>
            </a:r>
            <a:r>
              <a:rPr lang="zh-CN" altLang="en-US" dirty="0">
                <a:solidFill>
                  <a:srgbClr val="000000"/>
                </a:solidFill>
              </a:rPr>
              <a:t>上申请</a:t>
            </a:r>
            <a:r>
              <a:rPr lang="en-US" altLang="zh-CN" dirty="0">
                <a:solidFill>
                  <a:srgbClr val="000000"/>
                </a:solidFill>
              </a:rPr>
              <a:t>Executors</a:t>
            </a:r>
            <a:r>
              <a:rPr lang="zh-CN" altLang="en-US" dirty="0">
                <a:solidFill>
                  <a:srgbClr val="000000"/>
                </a:solidFill>
              </a:rPr>
              <a:t>，来真正执行应用程序的处理逻辑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dirty="0">
                <a:solidFill>
                  <a:srgbClr val="C00000"/>
                </a:solidFill>
              </a:rPr>
              <a:t>Task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endParaRPr lang="zh-CN" altLang="en-US" dirty="0">
              <a:solidFill>
                <a:srgbClr val="000000"/>
              </a:solidFill>
            </a:endParaRPr>
          </a:p>
          <a:p>
            <a:pPr lvl="1" algn="just"/>
            <a:r>
              <a:rPr lang="en-US" altLang="zh-CN" sz="1600" dirty="0">
                <a:solidFill>
                  <a:srgbClr val="C00000"/>
                </a:solidFill>
              </a:rPr>
              <a:t>Cluster Manager</a:t>
            </a:r>
            <a:r>
              <a:rPr lang="zh-CN" altLang="en-US" sz="1600" dirty="0">
                <a:solidFill>
                  <a:srgbClr val="000000"/>
                </a:solidFill>
              </a:rPr>
              <a:t>负责为应用程序分配资源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2" algn="just"/>
            <a:r>
              <a:rPr lang="en-US" altLang="zh-CN" dirty="0">
                <a:solidFill>
                  <a:srgbClr val="000000"/>
                </a:solidFill>
              </a:rPr>
              <a:t>Spark</a:t>
            </a:r>
            <a:r>
              <a:rPr lang="zh-CN" altLang="en-US" dirty="0">
                <a:solidFill>
                  <a:srgbClr val="000000"/>
                </a:solidFill>
              </a:rPr>
              <a:t>支持</a:t>
            </a:r>
            <a:r>
              <a:rPr lang="en-US" altLang="zh-CN" dirty="0">
                <a:solidFill>
                  <a:srgbClr val="000000"/>
                </a:solidFill>
              </a:rPr>
              <a:t>3</a:t>
            </a:r>
            <a:r>
              <a:rPr lang="zh-CN" altLang="en-US" dirty="0">
                <a:solidFill>
                  <a:srgbClr val="000000"/>
                </a:solidFill>
              </a:rPr>
              <a:t>种</a:t>
            </a:r>
            <a:r>
              <a:rPr lang="en-US" altLang="zh-CN" dirty="0">
                <a:solidFill>
                  <a:srgbClr val="000000"/>
                </a:solidFill>
              </a:rPr>
              <a:t>Cluster Manager</a:t>
            </a:r>
            <a:r>
              <a:rPr lang="zh-CN" altLang="en-US" dirty="0">
                <a:solidFill>
                  <a:srgbClr val="000000"/>
                </a:solidFill>
              </a:rPr>
              <a:t>，即</a:t>
            </a:r>
            <a:r>
              <a:rPr lang="en-US" altLang="zh-CN" dirty="0">
                <a:solidFill>
                  <a:srgbClr val="000000"/>
                </a:solidFill>
              </a:rPr>
              <a:t>Standalone</a:t>
            </a:r>
            <a:r>
              <a:rPr lang="zh-CN" altLang="en-US" dirty="0">
                <a:solidFill>
                  <a:srgbClr val="000000"/>
                </a:solidFill>
              </a:rPr>
              <a:t>、</a:t>
            </a:r>
            <a:r>
              <a:rPr lang="en-US" altLang="zh-CN" dirty="0">
                <a:solidFill>
                  <a:srgbClr val="000000"/>
                </a:solidFill>
              </a:rPr>
              <a:t>Mesos</a:t>
            </a:r>
            <a:r>
              <a:rPr lang="zh-CN" altLang="en-US" dirty="0">
                <a:solidFill>
                  <a:srgbClr val="000000"/>
                </a:solidFill>
              </a:rPr>
              <a:t>和</a:t>
            </a:r>
            <a:r>
              <a:rPr lang="en-US" altLang="zh-CN" dirty="0">
                <a:solidFill>
                  <a:srgbClr val="000000"/>
                </a:solidFill>
              </a:rPr>
              <a:t>YARN</a:t>
            </a:r>
          </a:p>
          <a:p>
            <a:pPr lvl="2" algn="just"/>
            <a:r>
              <a:rPr lang="zh-CN" altLang="en-US" dirty="0">
                <a:solidFill>
                  <a:srgbClr val="000000"/>
                </a:solidFill>
              </a:rPr>
              <a:t>这些</a:t>
            </a:r>
            <a:r>
              <a:rPr lang="en-US" altLang="zh-CN" dirty="0">
                <a:solidFill>
                  <a:srgbClr val="000000"/>
                </a:solidFill>
              </a:rPr>
              <a:t>Cluster Manager</a:t>
            </a:r>
            <a:r>
              <a:rPr lang="zh-CN" altLang="en-US" dirty="0">
                <a:solidFill>
                  <a:srgbClr val="000000"/>
                </a:solidFill>
              </a:rPr>
              <a:t>在调度算法、安全性、监控能力等方面有差别</a:t>
            </a: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7DE9D-7BDE-41AF-AE25-A069631D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21354"/>
            <a:ext cx="5467350" cy="15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6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282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77226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程序示例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——</a:t>
            </a:r>
            <a:r>
              <a:rPr lang="en-US" altLang="zh-CN" sz="1800" dirty="0" err="1">
                <a:solidFill>
                  <a:srgbClr val="C00000"/>
                </a:solidFill>
                <a:effectLst/>
              </a:rPr>
              <a:t>WordCount</a:t>
            </a:r>
            <a:r>
              <a:rPr lang="en-US" altLang="zh-CN" sz="1800" dirty="0">
                <a:solidFill>
                  <a:srgbClr val="C00000"/>
                </a:solidFill>
                <a:effectLst/>
              </a:rPr>
              <a:t> Scala</a:t>
            </a: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96895E-CF87-40AE-A2A7-383D9289C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99" y="1361416"/>
            <a:ext cx="5604510" cy="30951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7" name="右大括号 6"/>
          <p:cNvSpPr/>
          <p:nvPr/>
        </p:nvSpPr>
        <p:spPr>
          <a:xfrm>
            <a:off x="5577125" y="2781935"/>
            <a:ext cx="594360" cy="9486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305551" y="2598420"/>
            <a:ext cx="2537460" cy="12039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每行按照空格切割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每个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word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变成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&lt;word,1&gt;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累加每个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word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的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count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504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77226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程序示例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——</a:t>
            </a:r>
            <a:r>
              <a:rPr lang="en-US" altLang="zh-CN" sz="1800" dirty="0" err="1">
                <a:solidFill>
                  <a:srgbClr val="C00000"/>
                </a:solidFill>
                <a:effectLst/>
              </a:rPr>
              <a:t>WordCount</a:t>
            </a:r>
            <a:r>
              <a:rPr lang="en-US" altLang="zh-CN" sz="1800" dirty="0">
                <a:solidFill>
                  <a:srgbClr val="C00000"/>
                </a:solidFill>
                <a:effectLst/>
              </a:rPr>
              <a:t> Python</a:t>
            </a: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7F754B-30A6-42D2-B701-D67024F1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1305306"/>
            <a:ext cx="5808400" cy="335813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8" name="右大括号 7"/>
          <p:cNvSpPr/>
          <p:nvPr/>
        </p:nvSpPr>
        <p:spPr>
          <a:xfrm>
            <a:off x="5733335" y="2986405"/>
            <a:ext cx="594360" cy="94869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461761" y="2802890"/>
            <a:ext cx="2537460" cy="12039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每行按照空格切割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每个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word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变成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&lt;word,1&gt;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ysClr val="windowText" lastClr="000000"/>
                </a:solidFill>
              </a:rPr>
              <a:t>累加每个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word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的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count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63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77226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程序示例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——</a:t>
            </a:r>
            <a:r>
              <a:rPr lang="en-US" altLang="zh-CN" sz="1800" dirty="0" err="1">
                <a:solidFill>
                  <a:srgbClr val="C00000"/>
                </a:solidFill>
                <a:effectLst/>
              </a:rPr>
              <a:t>WordCount</a:t>
            </a:r>
            <a:r>
              <a:rPr lang="en-US" altLang="zh-CN" sz="1800" dirty="0">
                <a:solidFill>
                  <a:srgbClr val="C00000"/>
                </a:solidFill>
                <a:effectLst/>
              </a:rPr>
              <a:t> Java</a:t>
            </a: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F1D301-DE72-46BB-A649-66240D8ED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3" y="1464557"/>
            <a:ext cx="7940040" cy="333770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2755922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5463540" cy="3937000"/>
          </a:xfrm>
        </p:spPr>
        <p:txBody>
          <a:bodyPr/>
          <a:lstStyle/>
          <a:p>
            <a:pPr algn="just"/>
            <a:r>
              <a:rPr lang="zh-CN" altLang="en-US" dirty="0"/>
              <a:t>先了解一下</a:t>
            </a:r>
            <a:r>
              <a:rPr lang="en-US" altLang="zh-CN" dirty="0"/>
              <a:t>Hadoop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 Hadoop</a:t>
            </a:r>
            <a:r>
              <a:rPr lang="zh-CN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软件框架</a:t>
            </a:r>
            <a:endParaRPr lang="en-US" altLang="zh-CN" dirty="0">
              <a:solidFill>
                <a:srgbClr val="C00000"/>
              </a:solidFill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Hadoop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软件框架，包含如下主要模块：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(1) Hadoop Common, 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这个模块包含了其它模块需要的库函数和实用函数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(2) </a:t>
            </a:r>
            <a:r>
              <a:rPr lang="en-US" altLang="zh-CN" sz="1600" b="1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Hadoop Distributed File System (HDFS)</a:t>
            </a:r>
            <a:r>
              <a:rPr lang="zh-CN" altLang="zh-CN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这是在由普通服务器组成的集群上运行的分布式文件系统，支持大数据的存储</a:t>
            </a:r>
            <a:r>
              <a:rPr lang="zh-CN" alt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；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通过多个节点的并行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I/O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，提供极高的吞吐能力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(3) </a:t>
            </a:r>
            <a:r>
              <a:rPr lang="en-US" altLang="zh-CN" sz="1600" b="1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Hadoop MapReduce</a:t>
            </a:r>
            <a:r>
              <a:rPr lang="zh-CN" altLang="zh-CN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是一种支持大数据处理的编程模型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(4) Hadoop YARN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，这是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Hadoop 2.0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的基础模块，它本质上是一个</a:t>
            </a:r>
            <a:r>
              <a:rPr lang="zh-CN" altLang="zh-CN" sz="1600" b="1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资源管理和任务调度软件框架</a:t>
            </a:r>
            <a:endParaRPr lang="en-US" altLang="zh-CN" sz="1600" b="1" dirty="0">
              <a:solidFill>
                <a:srgbClr val="C00000"/>
              </a:solidFill>
              <a:effectLst/>
              <a:cs typeface="Times New Roman" panose="02020603050405020304" pitchFamily="18" charset="0"/>
            </a:endParaRPr>
          </a:p>
          <a:p>
            <a:pPr lvl="2" algn="just"/>
            <a:r>
              <a:rPr lang="zh-CN" altLang="zh-CN" sz="14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它把集群的计算资源管理起来，为调度和执行用户程序提供支持</a:t>
            </a:r>
            <a:endParaRPr lang="zh-CN" altLang="zh-CN" sz="1400" dirty="0">
              <a:effectLst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566" y="1347787"/>
            <a:ext cx="2512694" cy="29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</a:rPr>
              <a:t>SQL</a:t>
            </a:r>
            <a:r>
              <a:rPr lang="zh-CN" altLang="en-US" sz="1800" dirty="0">
                <a:solidFill>
                  <a:srgbClr val="000000"/>
                </a:solidFill>
              </a:rPr>
              <a:t>查询与结构化数据处理</a:t>
            </a:r>
            <a:r>
              <a:rPr lang="en-US" altLang="zh-CN" sz="1800" dirty="0">
                <a:solidFill>
                  <a:srgbClr val="000000"/>
                </a:solidFill>
              </a:rPr>
              <a:t>(Spark SQL)</a:t>
            </a:r>
          </a:p>
          <a:p>
            <a:pPr lvl="1"/>
            <a:r>
              <a:rPr lang="en-US" altLang="zh-CN" sz="1600" dirty="0">
                <a:solidFill>
                  <a:srgbClr val="C00000"/>
                </a:solidFill>
              </a:rPr>
              <a:t>DataFrame API</a:t>
            </a:r>
          </a:p>
          <a:p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EEC5CC-8569-460F-805B-719DED3E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2001226"/>
            <a:ext cx="7650480" cy="226052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3964391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</a:rPr>
              <a:t>SQL</a:t>
            </a:r>
            <a:r>
              <a:rPr lang="zh-CN" altLang="en-US" sz="1800" dirty="0">
                <a:solidFill>
                  <a:srgbClr val="000000"/>
                </a:solidFill>
              </a:rPr>
              <a:t>查询与结构化数据处理</a:t>
            </a:r>
            <a:r>
              <a:rPr lang="en-US" altLang="zh-CN" sz="1800" dirty="0">
                <a:solidFill>
                  <a:srgbClr val="000000"/>
                </a:solidFill>
              </a:rPr>
              <a:t>(Spark SQL)</a:t>
            </a:r>
          </a:p>
          <a:p>
            <a:pPr lvl="1"/>
            <a:r>
              <a:rPr lang="en-US" altLang="zh-CN" sz="1600" dirty="0">
                <a:solidFill>
                  <a:srgbClr val="C00000"/>
                </a:solidFill>
              </a:rPr>
              <a:t>DataFrame API</a:t>
            </a:r>
          </a:p>
          <a:p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03F3B9-93A3-445B-BDE7-2F411C95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7" y="1534767"/>
            <a:ext cx="2536507" cy="11222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8AA2B6-8E34-4F92-9B3C-9E6D49838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7" y="3048067"/>
            <a:ext cx="3134677" cy="16442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97866D-7A11-4B47-B695-682A0242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018" y="1274110"/>
            <a:ext cx="3318510" cy="16852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C1FE4B-B86E-44C7-95E7-D8CC1AC8A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933" y="3151477"/>
            <a:ext cx="4678680" cy="151139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4187634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</a:rPr>
              <a:t>SQL</a:t>
            </a:r>
            <a:r>
              <a:rPr lang="zh-CN" altLang="en-US" sz="1800" dirty="0">
                <a:solidFill>
                  <a:srgbClr val="000000"/>
                </a:solidFill>
              </a:rPr>
              <a:t>查询与结构化数据处理</a:t>
            </a:r>
            <a:r>
              <a:rPr lang="en-US" altLang="zh-CN" sz="1800" dirty="0">
                <a:solidFill>
                  <a:srgbClr val="000000"/>
                </a:solidFill>
              </a:rPr>
              <a:t>(Spark SQL)</a:t>
            </a:r>
          </a:p>
          <a:p>
            <a:pPr lvl="1"/>
            <a:r>
              <a:rPr lang="en-US" altLang="zh-CN" sz="1600" dirty="0">
                <a:solidFill>
                  <a:srgbClr val="C00000"/>
                </a:solidFill>
              </a:rPr>
              <a:t>DataFrame API——</a:t>
            </a:r>
            <a:r>
              <a:rPr lang="zh-CN" altLang="en-US" sz="1600" dirty="0">
                <a:solidFill>
                  <a:srgbClr val="C00000"/>
                </a:solidFill>
              </a:rPr>
              <a:t>使用</a:t>
            </a:r>
            <a:r>
              <a:rPr lang="en-US" altLang="zh-CN" sz="1600" dirty="0">
                <a:solidFill>
                  <a:srgbClr val="C00000"/>
                </a:solidFill>
              </a:rPr>
              <a:t>SQLContext</a:t>
            </a:r>
            <a:r>
              <a:rPr lang="zh-CN" altLang="en-US" sz="1600" dirty="0">
                <a:solidFill>
                  <a:srgbClr val="C00000"/>
                </a:solidFill>
              </a:rPr>
              <a:t>执行</a:t>
            </a:r>
            <a:r>
              <a:rPr lang="en-US" altLang="zh-CN" sz="1600" dirty="0">
                <a:solidFill>
                  <a:srgbClr val="C00000"/>
                </a:solidFill>
              </a:rPr>
              <a:t>SQL</a:t>
            </a:r>
          </a:p>
          <a:p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383D86-3EC3-4B2C-8D4F-E90AEF68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2591592"/>
            <a:ext cx="4309110" cy="9818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974252-C759-4976-AAC1-94D3585F9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1655022"/>
            <a:ext cx="4046120" cy="8794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7BAE5D-1847-4CCA-ADD4-2D01B7BF6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" y="3745657"/>
            <a:ext cx="5013960" cy="94572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206822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055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789432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C00000"/>
                </a:solidFill>
                <a:effectLst/>
              </a:rPr>
              <a:t>Spark</a:t>
            </a:r>
            <a:r>
              <a:rPr lang="zh-CN" altLang="zh-CN" sz="18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的</a:t>
            </a:r>
            <a:r>
              <a:rPr lang="zh-CN" altLang="en-US" sz="18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成绩</a:t>
            </a:r>
            <a:endParaRPr lang="en-US" altLang="zh-CN" sz="1800" dirty="0">
              <a:solidFill>
                <a:srgbClr val="C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700" dirty="0">
                <a:solidFill>
                  <a:srgbClr val="000000"/>
                </a:solidFill>
                <a:effectLst/>
              </a:rPr>
              <a:t>2014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年，</a:t>
            </a:r>
            <a:r>
              <a:rPr lang="en-US" altLang="zh-CN" sz="17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击败</a:t>
            </a:r>
            <a:r>
              <a:rPr lang="en-US" altLang="zh-CN" sz="1700" dirty="0">
                <a:solidFill>
                  <a:srgbClr val="000000"/>
                </a:solidFill>
                <a:effectLst/>
              </a:rPr>
              <a:t>Hadoop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，在十分之一的节点数量上，以快三倍的速度，完成</a:t>
            </a:r>
            <a:r>
              <a:rPr lang="en-US" altLang="zh-CN" sz="1700" dirty="0">
                <a:solidFill>
                  <a:srgbClr val="C00000"/>
                </a:solidFill>
                <a:effectLst/>
              </a:rPr>
              <a:t>100TB</a:t>
            </a:r>
            <a:r>
              <a:rPr lang="zh-CN" altLang="zh-CN" sz="17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数据的排序</a:t>
            </a:r>
            <a:r>
              <a:rPr lang="en-US" altLang="zh-CN" sz="1700" dirty="0">
                <a:solidFill>
                  <a:srgbClr val="000000"/>
                </a:solidFill>
                <a:effectLst/>
              </a:rPr>
              <a:t>(Daytona Gray Sort Contest)</a:t>
            </a:r>
            <a:endParaRPr lang="en-US" altLang="zh-CN" sz="17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同时，它也是目前为止在</a:t>
            </a:r>
            <a:r>
              <a:rPr lang="en-US" altLang="zh-CN" sz="1700" dirty="0">
                <a:solidFill>
                  <a:srgbClr val="000000"/>
                </a:solidFill>
                <a:effectLst/>
              </a:rPr>
              <a:t>PB</a:t>
            </a:r>
            <a:r>
              <a:rPr lang="zh-CN" altLang="zh-CN" sz="17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级数据排序方面最快的开源引擎</a:t>
            </a:r>
            <a:endParaRPr lang="en-US" altLang="zh-CN" sz="17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E2DB2D-24DE-4253-A401-D0AA3FD4C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36" y="2205505"/>
            <a:ext cx="6309360" cy="271431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BA5813A-BB0D-400C-99EC-DAEBFC5535B3}"/>
              </a:ext>
            </a:extLst>
          </p:cNvPr>
          <p:cNvSpPr/>
          <p:nvPr/>
        </p:nvSpPr>
        <p:spPr>
          <a:xfrm>
            <a:off x="2844351" y="2824939"/>
            <a:ext cx="2277908" cy="3843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B44281-1909-4BB5-BE34-D7FBAD2674E4}"/>
              </a:ext>
            </a:extLst>
          </p:cNvPr>
          <p:cNvSpPr/>
          <p:nvPr/>
        </p:nvSpPr>
        <p:spPr>
          <a:xfrm>
            <a:off x="7419046" y="2707100"/>
            <a:ext cx="110799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更快</a:t>
            </a:r>
            <a:endParaRPr lang="en-US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更</a:t>
            </a:r>
            <a:r>
              <a:rPr lang="zh-CN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省资源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264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789432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use case——</a:t>
            </a:r>
            <a:r>
              <a:rPr lang="en-US" altLang="zh-CN" sz="18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ETL(Extraction Transformation, and Loading)</a:t>
            </a:r>
          </a:p>
          <a:p>
            <a:pPr algn="just"/>
            <a:endParaRPr lang="zh-CN" altLang="en-US" sz="1400" dirty="0">
              <a:solidFill>
                <a:srgbClr val="C00000"/>
              </a:solidFill>
            </a:endParaRP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AF78FC-6C2F-4D19-A878-FBF6F21A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527032"/>
            <a:ext cx="5217732" cy="347168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135630" y="2724150"/>
            <a:ext cx="1394460" cy="9372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821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789432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use case——</a:t>
            </a:r>
            <a:r>
              <a:rPr lang="en-US" altLang="zh-CN" sz="18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Streaming processing</a:t>
            </a:r>
          </a:p>
          <a:p>
            <a:pPr algn="just"/>
            <a:endParaRPr lang="zh-CN" altLang="en-US" sz="1400" dirty="0">
              <a:solidFill>
                <a:srgbClr val="000000"/>
              </a:solidFill>
            </a:endParaRP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468D62-62D8-405D-A32C-A2A402DF0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9" y="1416134"/>
            <a:ext cx="5589895" cy="330064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895850" y="1809750"/>
            <a:ext cx="1223010" cy="9563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725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789432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use case——Spam detection</a:t>
            </a:r>
          </a:p>
          <a:p>
            <a:pPr algn="just"/>
            <a:endParaRPr lang="zh-CN" altLang="en-US" sz="1400" dirty="0">
              <a:solidFill>
                <a:srgbClr val="000000"/>
              </a:solidFill>
            </a:endParaRP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EA8BEC-E35E-4975-9A4E-B9FFE712A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1372602"/>
            <a:ext cx="7261860" cy="3155069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513070" y="1372602"/>
            <a:ext cx="2838450" cy="12524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850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789432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effectLst/>
              </a:rPr>
              <a:t>Spark</a:t>
            </a:r>
            <a:r>
              <a:rPr lang="zh-CN" altLang="zh-CN" sz="1800" dirty="0">
                <a:effectLst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use case——</a:t>
            </a:r>
            <a:r>
              <a:rPr lang="en-US" altLang="zh-CN" sz="1800" i="0" dirty="0">
                <a:solidFill>
                  <a:srgbClr val="C00000"/>
                </a:solidFill>
                <a:effectLst/>
              </a:rPr>
              <a:t>Real Time Analytics of Wikipedia updates, using Spark Streaming</a:t>
            </a:r>
          </a:p>
          <a:p>
            <a:pPr algn="just"/>
            <a:endParaRPr lang="en-US" altLang="zh-CN" sz="18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algn="just"/>
            <a:endParaRPr lang="zh-CN" altLang="en-US" sz="1400" dirty="0">
              <a:solidFill>
                <a:srgbClr val="000000"/>
              </a:solidFill>
            </a:endParaRP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F00D5B-2CEC-4E2C-8C5C-788DBE9C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10" y="1566525"/>
            <a:ext cx="6515100" cy="27955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713D8F-8BD7-4661-86F9-7B6CD96F9B3D}"/>
              </a:ext>
            </a:extLst>
          </p:cNvPr>
          <p:cNvSpPr txBox="1"/>
          <p:nvPr/>
        </p:nvSpPr>
        <p:spPr>
          <a:xfrm>
            <a:off x="1815467" y="4468812"/>
            <a:ext cx="5804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https://bigdata.stratebi.com/spark-streaming/index.htm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3087155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789432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1800" dirty="0">
                <a:solidFill>
                  <a:srgbClr val="000000"/>
                </a:solidFill>
                <a:effectLst/>
              </a:rPr>
              <a:t>Spark</a:t>
            </a:r>
            <a:r>
              <a:rPr lang="zh-CN" altLang="zh-CN" sz="18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use case——</a:t>
            </a:r>
            <a:r>
              <a:rPr lang="en-US" altLang="zh-CN" sz="1800" dirty="0">
                <a:solidFill>
                  <a:srgbClr val="C00000"/>
                </a:solidFill>
                <a:cs typeface="Times New Roman" panose="02020603050405020304" pitchFamily="18" charset="0"/>
              </a:rPr>
              <a:t>and many more…</a:t>
            </a: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可以在一个处理流程中</a:t>
            </a:r>
            <a:endParaRPr lang="en-US" altLang="zh-CN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基于同样的底层数据结构即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RDD</a:t>
            </a:r>
          </a:p>
          <a:p>
            <a:pPr lvl="2" algn="just"/>
            <a:r>
              <a:rPr lang="zh-CN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完成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流数据处理、批量查询、交互式查询、图数据处理和机器学习模型的训练和应用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DA34E8-6E68-4E08-BFFA-D8E545CC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92" y="2336472"/>
            <a:ext cx="4729795" cy="2456589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239760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sz="1600" dirty="0" smtClean="0"/>
              <a:t>Hadoop</a:t>
            </a:r>
            <a:r>
              <a:rPr lang="zh-CN" altLang="en-US" sz="1600" dirty="0"/>
              <a:t>：</a:t>
            </a:r>
            <a:r>
              <a:rPr lang="en-US" altLang="zh-CN" sz="1600" dirty="0">
                <a:solidFill>
                  <a:srgbClr val="C00000"/>
                </a:solidFill>
              </a:rPr>
              <a:t>HDFS</a:t>
            </a: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</a:rPr>
              <a:t>Hadoop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分布式文件系统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(Hadoop Distributed File System, HDFS)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，是一个分布式的、高度可扩展的文件系统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一个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HDFS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集群，一般由一个</a:t>
            </a:r>
            <a:r>
              <a:rPr lang="en-US" altLang="zh-CN" sz="1600" dirty="0">
                <a:solidFill>
                  <a:srgbClr val="C00000"/>
                </a:solidFill>
                <a:effectLst/>
              </a:rPr>
              <a:t>NameNode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和若干</a:t>
            </a:r>
            <a:r>
              <a:rPr lang="en-US" altLang="zh-CN" sz="1600" dirty="0">
                <a:solidFill>
                  <a:srgbClr val="C00000"/>
                </a:solidFill>
                <a:effectLst/>
              </a:rPr>
              <a:t>DataNode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组成，分别负责元信息的管理和数据块的管理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HDFS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支持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TB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级甚至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PB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级大小文件的存储，它把文件划分成</a:t>
            </a:r>
            <a:r>
              <a:rPr lang="zh-CN" altLang="zh-CN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数据块</a:t>
            </a:r>
            <a:r>
              <a:rPr lang="en-US" altLang="zh-CN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(Block)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，分布到多台机器上进行存储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为了保证系统的可靠性，</a:t>
            </a:r>
            <a:r>
              <a:rPr lang="en-US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HDFS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把数据块在多个节点上进行</a:t>
            </a:r>
            <a:r>
              <a:rPr lang="zh-CN" altLang="zh-CN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复制</a:t>
            </a:r>
            <a:r>
              <a:rPr lang="en-US" altLang="zh-CN" sz="1600" dirty="0">
                <a:solidFill>
                  <a:srgbClr val="C00000"/>
                </a:solidFill>
                <a:effectLst/>
                <a:cs typeface="Times New Roman" panose="02020603050405020304" pitchFamily="18" charset="0"/>
              </a:rPr>
              <a:t>(Replicate)</a:t>
            </a:r>
            <a:endParaRPr lang="zh-CN" altLang="zh-CN" sz="1600" dirty="0">
              <a:effectLst/>
              <a:cs typeface="Times New Roman" panose="02020603050405020304" pitchFamily="18" charset="0"/>
            </a:endParaRPr>
          </a:p>
          <a:p>
            <a:pPr algn="just"/>
            <a:endParaRPr lang="zh-CN" altLang="zh-CN" sz="1600" dirty="0">
              <a:effectLst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pic>
        <p:nvPicPr>
          <p:cNvPr id="1026" name="Picture 2" descr="Data replication using HDFS | Download Scientific Diagram">
            <a:extLst>
              <a:ext uri="{FF2B5EF4-FFF2-40B4-BE49-F238E27FC236}">
                <a16:creationId xmlns:a16="http://schemas.microsoft.com/office/drawing/2014/main" id="{9C57A1CB-81A6-47B8-ADA2-7F8BFE4BA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95" y="3081695"/>
            <a:ext cx="4526925" cy="189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186434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 smtClean="0"/>
              <a:t>Hadoop</a:t>
            </a:r>
            <a:r>
              <a:rPr lang="zh-CN" altLang="en-US" dirty="0" smtClean="0"/>
              <a:t>：</a:t>
            </a:r>
            <a:r>
              <a:rPr lang="en-US" altLang="zh-CN" sz="1800" dirty="0" err="1" smtClean="0">
                <a:solidFill>
                  <a:srgbClr val="000000"/>
                </a:solidFill>
                <a:effectLst/>
              </a:rPr>
              <a:t>MapReduce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计算模型</a:t>
            </a:r>
            <a:endParaRPr lang="en-US" altLang="zh-CN" sz="1800" dirty="0">
              <a:solidFill>
                <a:srgbClr val="000000"/>
              </a:solidFill>
              <a:effectLst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</a:rPr>
              <a:t>MapReduce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并行编程模型把计算过程分解为两个主要阶段，即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Map 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阶段和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Reduce 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阶段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</a:rPr>
              <a:t>Map 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函数处理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&lt;Key, Value&gt;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对，产生一系列的中间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&lt;Key, Value&gt;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对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</a:rPr>
              <a:t>Reduce 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函数合并所有具有相同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Key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值的中间键值对，计算最终结果</a:t>
            </a:r>
            <a:endParaRPr lang="en-US" altLang="zh-CN" sz="16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pPr lvl="1" algn="just"/>
            <a:r>
              <a:rPr lang="en-US" altLang="zh-CN" sz="1600" dirty="0">
                <a:solidFill>
                  <a:srgbClr val="000000"/>
                </a:solidFill>
                <a:effectLst/>
              </a:rPr>
              <a:t>MapReduce</a:t>
            </a:r>
            <a:r>
              <a:rPr lang="zh-CN" altLang="zh-CN" sz="16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计算模型，可以形式化地表达成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Map: &lt;</a:t>
            </a:r>
            <a:r>
              <a:rPr lang="en-US" altLang="zh-CN" sz="160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k1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zh-CN" sz="160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v1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&gt; -&gt; list&lt;</a:t>
            </a:r>
            <a:r>
              <a:rPr lang="en-US" altLang="zh-CN" sz="160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k2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,</a:t>
            </a:r>
            <a:r>
              <a:rPr lang="en-US" altLang="zh-CN" sz="160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v2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&gt;, Reduce: &lt;</a:t>
            </a:r>
            <a:r>
              <a:rPr lang="en-US" altLang="zh-CN" sz="160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k2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, list(</a:t>
            </a:r>
            <a:r>
              <a:rPr lang="en-US" altLang="zh-CN" sz="160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v2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)&gt; -&gt;list&lt;</a:t>
            </a:r>
            <a:r>
              <a:rPr lang="en-US" altLang="zh-CN" sz="160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k3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zh-CN" sz="1600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v3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&gt;</a:t>
            </a:r>
            <a:endParaRPr lang="en-US" altLang="zh-CN" sz="16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/>
            <a:endParaRPr lang="zh-CN" altLang="zh-CN" sz="1600" dirty="0">
              <a:effectLst/>
              <a:cs typeface="Times New Roman" panose="02020603050405020304" pitchFamily="18" charset="0"/>
            </a:endParaRPr>
          </a:p>
          <a:p>
            <a:pPr algn="just"/>
            <a:endParaRPr lang="zh-CN" altLang="zh-CN" sz="1800" dirty="0">
              <a:effectLst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02071F-E235-49C3-9F3F-2AD26BC1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190" y="3044216"/>
            <a:ext cx="3622821" cy="1826234"/>
          </a:xfrm>
          <a:prstGeom prst="rect">
            <a:avLst/>
          </a:prstGeom>
        </p:spPr>
      </p:pic>
      <p:sp>
        <p:nvSpPr>
          <p:cNvPr id="7" name="爆炸形: 8 pt  6">
            <a:extLst>
              <a:ext uri="{FF2B5EF4-FFF2-40B4-BE49-F238E27FC236}">
                <a16:creationId xmlns:a16="http://schemas.microsoft.com/office/drawing/2014/main" id="{1A9ECC3D-0113-4025-AD55-D91EFAF9FB98}"/>
              </a:ext>
            </a:extLst>
          </p:cNvPr>
          <p:cNvSpPr/>
          <p:nvPr/>
        </p:nvSpPr>
        <p:spPr>
          <a:xfrm>
            <a:off x="6681600" y="3337200"/>
            <a:ext cx="2289600" cy="141895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具体请参考后续实例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216569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Word Count</a:t>
            </a:r>
            <a:r>
              <a:rPr lang="zh-CN" altLang="en-US" dirty="0">
                <a:solidFill>
                  <a:srgbClr val="C00000"/>
                </a:solidFill>
              </a:rPr>
              <a:t>实例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sz="1600" dirty="0">
                <a:solidFill>
                  <a:srgbClr val="000000"/>
                </a:solidFill>
                <a:effectLst/>
              </a:rPr>
              <a:t>MapReduce Word Count</a:t>
            </a:r>
            <a:r>
              <a:rPr lang="zh-CN" altLang="en-US" sz="1600" dirty="0">
                <a:solidFill>
                  <a:srgbClr val="000000"/>
                </a:solidFill>
                <a:effectLst/>
              </a:rPr>
              <a:t>实例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——Map</a:t>
            </a:r>
            <a:r>
              <a:rPr lang="zh-CN" altLang="en-US" sz="1600" dirty="0">
                <a:solidFill>
                  <a:srgbClr val="000000"/>
                </a:solidFill>
                <a:effectLst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Reduce</a:t>
            </a:r>
            <a:r>
              <a:rPr lang="zh-CN" altLang="en-US" sz="1600" dirty="0">
                <a:solidFill>
                  <a:srgbClr val="000000"/>
                </a:solidFill>
                <a:effectLst/>
              </a:rPr>
              <a:t>函数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2317BC-F2BF-4621-96CF-9BF202AB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99" y="1629956"/>
            <a:ext cx="3229501" cy="28799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CE781E-6F96-49D3-A1AA-5935DD4E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1647085"/>
            <a:ext cx="3516283" cy="28628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26109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Word Count</a:t>
            </a:r>
            <a:r>
              <a:rPr lang="zh-CN" altLang="en-US" dirty="0">
                <a:solidFill>
                  <a:srgbClr val="C00000"/>
                </a:solidFill>
              </a:rPr>
              <a:t>实例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sz="1600" dirty="0">
                <a:solidFill>
                  <a:srgbClr val="000000"/>
                </a:solidFill>
                <a:effectLst/>
              </a:rPr>
              <a:t>MapReduce Word Count</a:t>
            </a:r>
            <a:r>
              <a:rPr lang="zh-CN" altLang="en-US" sz="1600" dirty="0">
                <a:solidFill>
                  <a:srgbClr val="000000"/>
                </a:solidFill>
                <a:effectLst/>
              </a:rPr>
              <a:t>实例 </a:t>
            </a:r>
            <a:r>
              <a:rPr lang="en-US" altLang="zh-CN" sz="1600" dirty="0">
                <a:solidFill>
                  <a:srgbClr val="000000"/>
                </a:solidFill>
                <a:effectLst/>
              </a:rPr>
              <a:t>——</a:t>
            </a:r>
            <a:r>
              <a:rPr lang="zh-CN" altLang="en-US" sz="1600" dirty="0">
                <a:solidFill>
                  <a:srgbClr val="C00000"/>
                </a:solidFill>
                <a:effectLst/>
              </a:rPr>
              <a:t>总流程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32012B-DCE8-4C17-A393-A5BEA5DD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40" y="1797389"/>
            <a:ext cx="7203600" cy="264657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31477040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7058</TotalTime>
  <Words>3294</Words>
  <Application>Microsoft Office PowerPoint</Application>
  <PresentationFormat>全屏显示(16:9)</PresentationFormat>
  <Paragraphs>311</Paragraphs>
  <Slides>59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ArialMT</vt:lpstr>
      <vt:lpstr>Mangal</vt:lpstr>
      <vt:lpstr>宋体</vt:lpstr>
      <vt:lpstr>微软雅黑</vt:lpstr>
      <vt:lpstr>Arial</vt:lpstr>
      <vt:lpstr>Calibri</vt:lpstr>
      <vt:lpstr>Cambria Math</vt:lpstr>
      <vt:lpstr>Times New Roman</vt:lpstr>
      <vt:lpstr>Wingdings 2</vt:lpstr>
      <vt:lpstr>清风素材 https://12sc.taobao.com/</vt:lpstr>
      <vt:lpstr>PowerPoint 演示文稿</vt:lpstr>
      <vt:lpstr>PowerPoint 演示文稿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pause</vt:lpstr>
      <vt:lpstr>Hadoop与Spark入门</vt:lpstr>
      <vt:lpstr>Hadoop与Spark入门</vt:lpstr>
      <vt:lpstr>Hadoop与Spark入门</vt:lpstr>
      <vt:lpstr>pause</vt:lpstr>
      <vt:lpstr>Hadoop与Spark入门</vt:lpstr>
      <vt:lpstr>Hadoop与Spark入门</vt:lpstr>
      <vt:lpstr>Hadoop与Spark入门</vt:lpstr>
      <vt:lpstr>Hadoop与Spark入门</vt:lpstr>
      <vt:lpstr>Hadoop与Spark入门</vt:lpstr>
      <vt:lpstr>pause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pause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pause</vt:lpstr>
      <vt:lpstr>Hadoop与Spark入门</vt:lpstr>
      <vt:lpstr>Hadoop与Spark入门</vt:lpstr>
      <vt:lpstr>pause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  <vt:lpstr>pause</vt:lpstr>
      <vt:lpstr>Hadoop与Spark入门</vt:lpstr>
      <vt:lpstr>Hadoop与Spark入门</vt:lpstr>
      <vt:lpstr>Hadoop与Spark入门</vt:lpstr>
      <vt:lpstr>Hadoop与Spark入门</vt:lpstr>
      <vt:lpstr>Hadoop与Spark入门</vt:lpstr>
      <vt:lpstr>Hadoop与Spark入门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391</cp:revision>
  <cp:lastPrinted>2020-03-27T09:34:47Z</cp:lastPrinted>
  <dcterms:created xsi:type="dcterms:W3CDTF">2015-01-23T04:02:45Z</dcterms:created>
  <dcterms:modified xsi:type="dcterms:W3CDTF">2024-09-11T08:00:09Z</dcterms:modified>
  <cp:category/>
  <cp:contentStatus>12sc.taobao.com</cp:contentStatus>
</cp:coreProperties>
</file>